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5" r:id="rId3"/>
    <p:sldId id="279" r:id="rId4"/>
    <p:sldId id="273" r:id="rId5"/>
    <p:sldId id="296" r:id="rId6"/>
    <p:sldId id="303" r:id="rId7"/>
    <p:sldId id="304" r:id="rId8"/>
    <p:sldId id="311" r:id="rId9"/>
    <p:sldId id="281" r:id="rId10"/>
    <p:sldId id="313" r:id="rId11"/>
    <p:sldId id="314" r:id="rId12"/>
    <p:sldId id="315" r:id="rId13"/>
    <p:sldId id="316" r:id="rId14"/>
    <p:sldId id="284" r:id="rId15"/>
    <p:sldId id="323" r:id="rId16"/>
    <p:sldId id="317" r:id="rId17"/>
    <p:sldId id="324" r:id="rId18"/>
    <p:sldId id="318" r:id="rId19"/>
    <p:sldId id="319" r:id="rId20"/>
    <p:sldId id="320" r:id="rId21"/>
    <p:sldId id="325" r:id="rId22"/>
    <p:sldId id="321" r:id="rId23"/>
    <p:sldId id="286" r:id="rId24"/>
    <p:sldId id="285" r:id="rId25"/>
    <p:sldId id="322" r:id="rId26"/>
    <p:sldId id="25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자율주행자동차 대수</a:t>
            </a:r>
            <a:r>
              <a:rPr lang="en-US" altLang="ko-KR" dirty="0"/>
              <a:t>(</a:t>
            </a:r>
            <a:r>
              <a:rPr lang="ko-KR" altLang="en-US" dirty="0" err="1"/>
              <a:t>국토부</a:t>
            </a:r>
            <a:r>
              <a:rPr lang="en-US" altLang="ko-KR" dirty="0"/>
              <a:t>,</a:t>
            </a:r>
            <a:r>
              <a:rPr lang="ko-KR" altLang="en-US" dirty="0" err="1"/>
              <a:t>산업부</a:t>
            </a:r>
            <a:r>
              <a:rPr lang="en-US" altLang="ko-KR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</c:v>
                </c:pt>
                <c:pt idx="1">
                  <c:v>62</c:v>
                </c:pt>
                <c:pt idx="2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E9-49D2-B387-8EEF96BAA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2302824"/>
        <c:axId val="622303152"/>
      </c:barChart>
      <c:catAx>
        <c:axId val="62230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2303152"/>
        <c:crosses val="autoZero"/>
        <c:auto val="1"/>
        <c:lblAlgn val="ctr"/>
        <c:lblOffset val="100"/>
        <c:noMultiLvlLbl val="0"/>
      </c:catAx>
      <c:valAx>
        <c:axId val="62230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대수</a:t>
                </a:r>
                <a:endParaRPr lang="en-US" altLang="ko-K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2302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84-4BC7-82FA-7DA23A3C69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84-4BC7-82FA-7DA23A3C697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E84-4BC7-82FA-7DA23A3C697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E84-4BC7-82FA-7DA23A3C69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7B-41FF-81E2-3F54D9A6602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84-4BC7-82FA-7DA23A3C69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84-4BC7-82FA-7DA23A3C697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E84-4BC7-82FA-7DA23A3C697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E84-4BC7-82FA-7DA23A3C69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7B-41FF-81E2-3F54D9A6602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 phldr="1"/>
      <dgm:spPr>
        <a:blipFill rotWithShape="0">
          <a:blip xmlns:r="http://schemas.openxmlformats.org/officeDocument/2006/relationships" r:embed="rId1"/>
          <a:srcRect/>
          <a:stretch>
            <a:fillRect l="-14000" r="-14000"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 phldr="1"/>
      <dgm:spPr>
        <a:blipFill rotWithShape="0">
          <a:blip xmlns:r="http://schemas.openxmlformats.org/officeDocument/2006/relationships" r:embed="rId2"/>
          <a:srcRect/>
          <a:stretch>
            <a:fillRect l="-14000" r="-14000"/>
          </a:stretch>
        </a:blip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 phldr="1"/>
      <dgm:spPr>
        <a:blipFill rotWithShape="0">
          <a:blip xmlns:r="http://schemas.openxmlformats.org/officeDocument/2006/relationships" r:embed="rId3"/>
          <a:srcRect/>
          <a:stretch>
            <a:fillRect l="-54000" r="-54000"/>
          </a:stretch>
        </a:blip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</dgm:pt>
    <dgm:pt modelId="{4252A4D7-DD5F-42F7-BEE0-FC9CF5B8BB06}" type="pres">
      <dgm:prSet presAssocID="{62259272-2BD4-485A-BEB8-E48D6B8C0557}" presName="sibTrans" presStyleLbl="sibTrans2D1" presStyleIdx="2" presStyleCnt="3"/>
      <dgm:spPr/>
    </dgm:pt>
    <dgm:pt modelId="{A7B1697D-45A1-4DD7-A781-DA501C9546C6}" type="pres">
      <dgm:prSet presAssocID="{62259272-2BD4-485A-BEB8-E48D6B8C0557}" presName="connectorText" presStyleLbl="sibTrans2D1" presStyleIdx="2" presStyleCnt="3"/>
      <dgm:spPr/>
    </dgm:pt>
  </dgm:ptLst>
  <dgm:cxnLst>
    <dgm:cxn modelId="{4EDD8F11-49C6-4D53-8C03-BB3022A1F2F0}" type="presOf" srcId="{72FD59DB-366D-49DE-A90A-A4C1D1210037}" destId="{7BDDD111-C195-4748-9311-B0B750F50072}" srcOrd="0" destOrd="0" presId="urn:microsoft.com/office/officeart/2005/8/layout/cycle7"/>
    <dgm:cxn modelId="{8FE44713-9B77-4DE8-9E2D-E63F7E87624C}" type="presOf" srcId="{72FD59DB-366D-49DE-A90A-A4C1D1210037}" destId="{A4AD64C6-EC15-4978-B596-E5FD689EE92D}" srcOrd="1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93ACFC5E-2158-4362-87A5-0D6C3F576F3A}" type="presOf" srcId="{112C3FF8-1768-4268-BF75-B4EE03BEB55D}" destId="{7980AC61-61B0-470A-B5D3-BD2F35636BBC}" srcOrd="0" destOrd="0" presId="urn:microsoft.com/office/officeart/2005/8/layout/cycle7"/>
    <dgm:cxn modelId="{6B9A5C64-5471-4503-8486-C0A8E2C0F04F}" type="presOf" srcId="{1A415F77-C823-4FC4-BCCC-FA2A5B13C4A2}" destId="{EA617EBF-6130-439C-A4B1-9807F963CA6D}" srcOrd="0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071B2651-0DC7-4410-BEEB-8749A2321ECF}" type="presOf" srcId="{A739CC1D-00A7-422D-A14C-C4EE38B1B447}" destId="{B63F0890-046A-45A7-ADC5-95A139715487}" srcOrd="0" destOrd="0" presId="urn:microsoft.com/office/officeart/2005/8/layout/cycle7"/>
    <dgm:cxn modelId="{91929352-7A49-44FF-A6F8-6D591556ECE1}" type="presOf" srcId="{D578EAF8-38ED-4B3B-B355-2F1EBFDA0186}" destId="{DA52385E-6C38-436D-8E89-F8D64B77D97F}" srcOrd="0" destOrd="0" presId="urn:microsoft.com/office/officeart/2005/8/layout/cycle7"/>
    <dgm:cxn modelId="{EB00E656-1FCE-41DB-BA65-77255DAB1265}" type="presOf" srcId="{62259272-2BD4-485A-BEB8-E48D6B8C0557}" destId="{A7B1697D-45A1-4DD7-A781-DA501C9546C6}" srcOrd="1" destOrd="0" presId="urn:microsoft.com/office/officeart/2005/8/layout/cycle7"/>
    <dgm:cxn modelId="{0048958A-9952-4C2C-9AFD-CB885B62F9A6}" type="presOf" srcId="{62259272-2BD4-485A-BEB8-E48D6B8C0557}" destId="{4252A4D7-DD5F-42F7-BEE0-FC9CF5B8BB06}" srcOrd="0" destOrd="0" presId="urn:microsoft.com/office/officeart/2005/8/layout/cycle7"/>
    <dgm:cxn modelId="{385BCA8A-9F22-4687-9A3F-981735DAB305}" type="presOf" srcId="{31311ACC-BD93-44A0-A78B-625B7E90CB05}" destId="{9C3F79D5-AA71-403B-B940-FE61A0CEDB41}" srcOrd="0" destOrd="0" presId="urn:microsoft.com/office/officeart/2005/8/layout/cycle7"/>
    <dgm:cxn modelId="{7CFEBC97-FF40-4958-8A39-D2CACE5113B1}" type="presOf" srcId="{1A415F77-C823-4FC4-BCCC-FA2A5B13C4A2}" destId="{F3B73E53-535C-4069-9A95-089BA0D80570}" srcOrd="1" destOrd="0" presId="urn:microsoft.com/office/officeart/2005/8/layout/cycle7"/>
    <dgm:cxn modelId="{82D79DE0-9A9D-4615-AD9E-AE44C35D9ED6}" type="presParOf" srcId="{B63F0890-046A-45A7-ADC5-95A139715487}" destId="{9C3F79D5-AA71-403B-B940-FE61A0CEDB41}" srcOrd="0" destOrd="0" presId="urn:microsoft.com/office/officeart/2005/8/layout/cycle7"/>
    <dgm:cxn modelId="{0EFDF4B3-D194-4245-A86C-FB3800C97734}" type="presParOf" srcId="{B63F0890-046A-45A7-ADC5-95A139715487}" destId="{7BDDD111-C195-4748-9311-B0B750F50072}" srcOrd="1" destOrd="0" presId="urn:microsoft.com/office/officeart/2005/8/layout/cycle7"/>
    <dgm:cxn modelId="{85FEF649-A747-4372-B13B-136FBF109B27}" type="presParOf" srcId="{7BDDD111-C195-4748-9311-B0B750F50072}" destId="{A4AD64C6-EC15-4978-B596-E5FD689EE92D}" srcOrd="0" destOrd="0" presId="urn:microsoft.com/office/officeart/2005/8/layout/cycle7"/>
    <dgm:cxn modelId="{B3AAEE54-11B5-427A-87FD-81AD876E4F2B}" type="presParOf" srcId="{B63F0890-046A-45A7-ADC5-95A139715487}" destId="{7980AC61-61B0-470A-B5D3-BD2F35636BBC}" srcOrd="2" destOrd="0" presId="urn:microsoft.com/office/officeart/2005/8/layout/cycle7"/>
    <dgm:cxn modelId="{1598CCA5-4281-4CF3-AC08-74F6EF26605B}" type="presParOf" srcId="{B63F0890-046A-45A7-ADC5-95A139715487}" destId="{EA617EBF-6130-439C-A4B1-9807F963CA6D}" srcOrd="3" destOrd="0" presId="urn:microsoft.com/office/officeart/2005/8/layout/cycle7"/>
    <dgm:cxn modelId="{127003A0-8A3D-4DDD-B64E-3DAC39601354}" type="presParOf" srcId="{EA617EBF-6130-439C-A4B1-9807F963CA6D}" destId="{F3B73E53-535C-4069-9A95-089BA0D80570}" srcOrd="0" destOrd="0" presId="urn:microsoft.com/office/officeart/2005/8/layout/cycle7"/>
    <dgm:cxn modelId="{5349BFA0-5FDF-42B9-8621-B0FD916D50E5}" type="presParOf" srcId="{B63F0890-046A-45A7-ADC5-95A139715487}" destId="{DA52385E-6C38-436D-8E89-F8D64B77D97F}" srcOrd="4" destOrd="0" presId="urn:microsoft.com/office/officeart/2005/8/layout/cycle7"/>
    <dgm:cxn modelId="{3CD1BAB8-6FB5-46A7-BFE8-DEBF1DC53EEC}" type="presParOf" srcId="{B63F0890-046A-45A7-ADC5-95A139715487}" destId="{4252A4D7-DD5F-42F7-BEE0-FC9CF5B8BB06}" srcOrd="5" destOrd="0" presId="urn:microsoft.com/office/officeart/2005/8/layout/cycle7"/>
    <dgm:cxn modelId="{CB85B0CF-7FE1-4B26-931D-11CF09923975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l="-54000" r="-5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 dirty="0"/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 l="-14000" r="-1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/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10800000">
        <a:off x="2334824" y="3751397"/>
        <a:ext cx="870090" cy="219262"/>
      </dsp:txXfrm>
    </dsp:sp>
    <dsp:sp modelId="{DA52385E-6C38-436D-8E89-F8D64B77D97F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14000" r="-1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 dirty="0"/>
        </a:p>
      </dsp:txBody>
      <dsp:txXfrm>
        <a:off x="31383" y="3369554"/>
        <a:ext cx="2027060" cy="982949"/>
      </dsp:txXfrm>
    </dsp:sp>
    <dsp:sp modelId="{4252A4D7-DD5F-42F7-BEE0-FC9CF5B8BB06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472346" y="2257541"/>
        <a:ext cx="870090" cy="21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B4B1FBE8-2829-4D28-A9D3-2D958816343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095999" y="0"/>
          <a:ext cx="5963921" cy="4797210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891E0CFE-AEFC-4CBE-8D2C-8FFF6DD577F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38400000" cy="28800000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0879A-85E0-4041-A32E-857ECFC6EE42}"/>
              </a:ext>
            </a:extLst>
          </p:cNvPr>
          <p:cNvSpPr txBox="1"/>
          <p:nvPr/>
        </p:nvSpPr>
        <p:spPr>
          <a:xfrm>
            <a:off x="3505744" y="672514"/>
            <a:ext cx="5180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TEAM </a:t>
            </a:r>
            <a:r>
              <a:rPr lang="ko-KR" altLang="en-US" dirty="0">
                <a:solidFill>
                  <a:schemeClr val="bg1"/>
                </a:solidFill>
              </a:rPr>
              <a:t>짐꾼과 </a:t>
            </a:r>
            <a:r>
              <a:rPr lang="ko-KR" altLang="en-US" dirty="0" err="1">
                <a:solidFill>
                  <a:schemeClr val="bg1"/>
                </a:solidFill>
              </a:rPr>
              <a:t>펭돌이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박준수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강호철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이익수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오지우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김학윤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이강인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E62CD37-D21B-40A8-A388-B1887AB226E4}"/>
              </a:ext>
            </a:extLst>
          </p:cNvPr>
          <p:cNvGrpSpPr/>
          <p:nvPr/>
        </p:nvGrpSpPr>
        <p:grpSpPr>
          <a:xfrm>
            <a:off x="2319971" y="2490281"/>
            <a:ext cx="7552067" cy="2893099"/>
            <a:chOff x="2319971" y="1767838"/>
            <a:chExt cx="7552067" cy="28930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5591BA-81F3-42AA-A718-31E4C98EE736}"/>
                </a:ext>
              </a:extLst>
            </p:cNvPr>
            <p:cNvSpPr txBox="1"/>
            <p:nvPr/>
          </p:nvSpPr>
          <p:spPr>
            <a:xfrm>
              <a:off x="4618674" y="1767838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비트교육센터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84F3E7-4E6D-43E7-98AB-D40D6F4DA6BD}"/>
                </a:ext>
              </a:extLst>
            </p:cNvPr>
            <p:cNvSpPr txBox="1"/>
            <p:nvPr/>
          </p:nvSpPr>
          <p:spPr>
            <a:xfrm>
              <a:off x="2319971" y="2537279"/>
              <a:ext cx="7552067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추종기능을 탑재한 </a:t>
              </a:r>
              <a:endParaRPr lang="en-US" altLang="ko-KR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물류운송로봇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77DDBF-A531-4A4F-90DD-AE7801F875CB}"/>
              </a:ext>
            </a:extLst>
          </p:cNvPr>
          <p:cNvSpPr/>
          <p:nvPr/>
        </p:nvSpPr>
        <p:spPr>
          <a:xfrm>
            <a:off x="9872038" y="6442745"/>
            <a:ext cx="2241665" cy="243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060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팀 구성 및 역할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A2A48-2A5D-400D-89A6-6CE2A1A4F842}"/>
              </a:ext>
            </a:extLst>
          </p:cNvPr>
          <p:cNvSpPr/>
          <p:nvPr/>
        </p:nvSpPr>
        <p:spPr>
          <a:xfrm>
            <a:off x="9806730" y="6434356"/>
            <a:ext cx="2306973" cy="201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E078AEC-1304-40FA-9A43-C620F57E1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234543"/>
              </p:ext>
            </p:extLst>
          </p:nvPr>
        </p:nvGraphicFramePr>
        <p:xfrm>
          <a:off x="584198" y="1583873"/>
          <a:ext cx="11074401" cy="437279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31405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818185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9421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9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25959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박준수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호버보드와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차체 설계 및 조립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전체적인 프로젝트 진행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2595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강호철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추격알고리즘 설계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메인코드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설계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12595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이익수</a:t>
                      </a: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mqtt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통신 구현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lidar – map 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생성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10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456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팀 구성 및 역할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A2A48-2A5D-400D-89A6-6CE2A1A4F842}"/>
              </a:ext>
            </a:extLst>
          </p:cNvPr>
          <p:cNvSpPr/>
          <p:nvPr/>
        </p:nvSpPr>
        <p:spPr>
          <a:xfrm>
            <a:off x="9806730" y="6434356"/>
            <a:ext cx="2306973" cy="201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E078AEC-1304-40FA-9A43-C620F57E1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438078"/>
              </p:ext>
            </p:extLst>
          </p:nvPr>
        </p:nvGraphicFramePr>
        <p:xfrm>
          <a:off x="584198" y="1583873"/>
          <a:ext cx="11074401" cy="437279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31405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818185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9421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9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25959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오지우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i="1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pyqt</a:t>
                      </a:r>
                      <a:r>
                        <a:rPr kumimoji="0" lang="en-US" altLang="ko-KR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작동 코드 설계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i="1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xavier</a:t>
                      </a:r>
                      <a:r>
                        <a:rPr kumimoji="0" lang="en-US" altLang="ko-KR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개발환경 구성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2595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김학윤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전체적인 코드 리뷰 및 설계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데이터 정제 및 정규화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12595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이강인</a:t>
                      </a: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라즈베리파이환경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셋팅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운영체제 비교 분석</a:t>
                      </a: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92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379CFE-DF6F-47A4-ADD2-3128C4B013B5}"/>
              </a:ext>
            </a:extLst>
          </p:cNvPr>
          <p:cNvSpPr/>
          <p:nvPr/>
        </p:nvSpPr>
        <p:spPr>
          <a:xfrm>
            <a:off x="9816860" y="6466839"/>
            <a:ext cx="2286000" cy="227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838126" cy="3001327"/>
            <a:chOff x="426720" y="3465512"/>
            <a:chExt cx="5838126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506539" y="3708260"/>
              <a:ext cx="5758307" cy="2092880"/>
              <a:chOff x="2493953" y="2021840"/>
              <a:chExt cx="7840932" cy="28498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493953" y="2734295"/>
                <a:ext cx="7840932" cy="213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수행 절차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및 방법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3269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456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절차 및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A2A48-2A5D-400D-89A6-6CE2A1A4F842}"/>
              </a:ext>
            </a:extLst>
          </p:cNvPr>
          <p:cNvSpPr/>
          <p:nvPr/>
        </p:nvSpPr>
        <p:spPr>
          <a:xfrm>
            <a:off x="9806730" y="6434356"/>
            <a:ext cx="2306973" cy="201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E676CE-CDAC-4CF0-A00F-AF3790026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49611"/>
              </p:ext>
            </p:extLst>
          </p:nvPr>
        </p:nvGraphicFramePr>
        <p:xfrm>
          <a:off x="360713" y="1313631"/>
          <a:ext cx="11363200" cy="47648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91430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645624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428013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446013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4931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879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10/4(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10/8(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  <a:endParaRPr lang="en-US" altLang="ko-KR" sz="150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82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en-US" altLang="ko-KR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 코드 작성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10/29(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개발환경 셋팅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주요 코드 설계 및 작성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6727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구동체</a:t>
                      </a: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완성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11/5(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차체 및 프레임 조립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672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</a:t>
                      </a: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차 코드 작성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11/8(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본격적인 자율주행 및 맵 기능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7828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부족한점 보충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11/15(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11/26(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추적 문제 및 폐색 문제 해결</a:t>
                      </a:r>
                      <a:endParaRPr lang="en-US" altLang="ko-KR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mqtt</a:t>
                      </a: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통신 구성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72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10/4(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11/26(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49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DC098E-88FB-4B5E-A43F-C5B102AE8A84}"/>
              </a:ext>
            </a:extLst>
          </p:cNvPr>
          <p:cNvSpPr/>
          <p:nvPr/>
        </p:nvSpPr>
        <p:spPr>
          <a:xfrm>
            <a:off x="9848675" y="6466839"/>
            <a:ext cx="2281806" cy="202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490409" y="3708260"/>
              <a:ext cx="5541902" cy="1354217"/>
              <a:chOff x="2471990" y="2021840"/>
              <a:chExt cx="7546260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471990" y="2734295"/>
                <a:ext cx="754626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수행 결과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0BC6C93E-60E2-4E0D-9C9D-785D948A6C5D}"/>
              </a:ext>
            </a:extLst>
          </p:cNvPr>
          <p:cNvSpPr/>
          <p:nvPr/>
        </p:nvSpPr>
        <p:spPr>
          <a:xfrm>
            <a:off x="278372" y="1124389"/>
            <a:ext cx="1889354" cy="1153383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43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DCBA77-A24D-482E-8E07-5C2307942C65}"/>
              </a:ext>
            </a:extLst>
          </p:cNvPr>
          <p:cNvSpPr/>
          <p:nvPr/>
        </p:nvSpPr>
        <p:spPr>
          <a:xfrm>
            <a:off x="9848675" y="6409189"/>
            <a:ext cx="2265028" cy="2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ED050138-9CE9-42B1-8891-92A7D1479FE6}"/>
              </a:ext>
            </a:extLst>
          </p:cNvPr>
          <p:cNvSpPr/>
          <p:nvPr/>
        </p:nvSpPr>
        <p:spPr>
          <a:xfrm>
            <a:off x="1930140" y="5516740"/>
            <a:ext cx="1417740" cy="7318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구조물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프로파일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5D085AE-169C-47C0-8A09-0FED2045A20B}"/>
              </a:ext>
            </a:extLst>
          </p:cNvPr>
          <p:cNvSpPr/>
          <p:nvPr/>
        </p:nvSpPr>
        <p:spPr>
          <a:xfrm>
            <a:off x="4019674" y="5516291"/>
            <a:ext cx="1417740" cy="7318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호버보드</a:t>
            </a:r>
            <a:endParaRPr lang="ko-KR" altLang="en-US" dirty="0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A7662AFA-9FF5-4ABC-B643-35617923251B}"/>
              </a:ext>
            </a:extLst>
          </p:cNvPr>
          <p:cNvSpPr/>
          <p:nvPr/>
        </p:nvSpPr>
        <p:spPr>
          <a:xfrm>
            <a:off x="1930139" y="4777775"/>
            <a:ext cx="3507274" cy="275438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카트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7E030400-BE98-435B-A7A9-CC69759682C4}"/>
              </a:ext>
            </a:extLst>
          </p:cNvPr>
          <p:cNvSpPr/>
          <p:nvPr/>
        </p:nvSpPr>
        <p:spPr>
          <a:xfrm>
            <a:off x="512397" y="1231474"/>
            <a:ext cx="1417740" cy="7318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Pyqt</a:t>
            </a:r>
            <a:r>
              <a:rPr lang="en-US" altLang="ko-KR" dirty="0">
                <a:solidFill>
                  <a:schemeClr val="tx1"/>
                </a:solidFill>
              </a:rPr>
              <a:t>-GUI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F1DE9443-D775-4B52-8BA6-5968A7663697}"/>
              </a:ext>
            </a:extLst>
          </p:cNvPr>
          <p:cNvSpPr/>
          <p:nvPr/>
        </p:nvSpPr>
        <p:spPr>
          <a:xfrm>
            <a:off x="2974907" y="3628929"/>
            <a:ext cx="1417740" cy="7318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아두이노</a:t>
            </a:r>
            <a:endParaRPr lang="en-US" altLang="ko-KR" dirty="0"/>
          </a:p>
          <a:p>
            <a:pPr algn="ctr"/>
            <a:r>
              <a:rPr lang="ko-KR" altLang="en-US" dirty="0"/>
              <a:t>제어코드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FFD48D50-A682-4104-8264-A56DA81C4680}"/>
              </a:ext>
            </a:extLst>
          </p:cNvPr>
          <p:cNvSpPr/>
          <p:nvPr/>
        </p:nvSpPr>
        <p:spPr>
          <a:xfrm>
            <a:off x="2974907" y="2430153"/>
            <a:ext cx="1417740" cy="7318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mqtt</a:t>
            </a:r>
            <a:r>
              <a:rPr lang="en-US" altLang="ko-KR" dirty="0"/>
              <a:t> control</a:t>
            </a:r>
            <a:endParaRPr lang="ko-KR" altLang="en-US" dirty="0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BA721B92-224B-4498-B642-188750C41BF2}"/>
              </a:ext>
            </a:extLst>
          </p:cNvPr>
          <p:cNvSpPr/>
          <p:nvPr/>
        </p:nvSpPr>
        <p:spPr>
          <a:xfrm>
            <a:off x="2974907" y="1231474"/>
            <a:ext cx="1417740" cy="7318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xavier</a:t>
            </a:r>
            <a:endParaRPr lang="ko-KR" altLang="en-US" dirty="0"/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59F11BE4-DD4D-41E9-BB7D-1731B40D2CBB}"/>
              </a:ext>
            </a:extLst>
          </p:cNvPr>
          <p:cNvSpPr/>
          <p:nvPr/>
        </p:nvSpPr>
        <p:spPr>
          <a:xfrm>
            <a:off x="5437414" y="1231474"/>
            <a:ext cx="1417740" cy="731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yolov5</a:t>
            </a:r>
            <a:endParaRPr lang="ko-KR" altLang="en-US" dirty="0"/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87AE92E4-FA7F-4266-ACC3-8103AFD8C91D}"/>
              </a:ext>
            </a:extLst>
          </p:cNvPr>
          <p:cNvSpPr/>
          <p:nvPr/>
        </p:nvSpPr>
        <p:spPr>
          <a:xfrm>
            <a:off x="7899921" y="1231474"/>
            <a:ext cx="1417740" cy="731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Deepsort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박스추적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02B4329B-0003-429A-8DFE-13508B17A3DF}"/>
              </a:ext>
            </a:extLst>
          </p:cNvPr>
          <p:cNvSpPr/>
          <p:nvPr/>
        </p:nvSpPr>
        <p:spPr>
          <a:xfrm>
            <a:off x="10362427" y="1231474"/>
            <a:ext cx="1650607" cy="731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Depth cam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추적알고리즘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화살표: 위쪽/아래쪽 10">
            <a:extLst>
              <a:ext uri="{FF2B5EF4-FFF2-40B4-BE49-F238E27FC236}">
                <a16:creationId xmlns:a16="http://schemas.microsoft.com/office/drawing/2014/main" id="{00D1B037-A302-41CE-BE69-EE7AA1BE97C9}"/>
              </a:ext>
            </a:extLst>
          </p:cNvPr>
          <p:cNvSpPr/>
          <p:nvPr/>
        </p:nvSpPr>
        <p:spPr>
          <a:xfrm>
            <a:off x="2504366" y="5070020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D2E1C3E9-C9EE-450E-827F-BA12C7216E96}"/>
              </a:ext>
            </a:extLst>
          </p:cNvPr>
          <p:cNvSpPr/>
          <p:nvPr/>
        </p:nvSpPr>
        <p:spPr>
          <a:xfrm>
            <a:off x="5437414" y="2430153"/>
            <a:ext cx="1417740" cy="73180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ROS</a:t>
            </a:r>
            <a:endParaRPr lang="ko-KR" altLang="en-US" dirty="0"/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556B7FB4-12D7-4605-9A99-6CCF5523ABBA}"/>
              </a:ext>
            </a:extLst>
          </p:cNvPr>
          <p:cNvSpPr/>
          <p:nvPr/>
        </p:nvSpPr>
        <p:spPr>
          <a:xfrm>
            <a:off x="7899921" y="2428417"/>
            <a:ext cx="1417740" cy="73180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SLAM</a:t>
            </a:r>
            <a:endParaRPr lang="ko-KR" altLang="en-US" dirty="0"/>
          </a:p>
        </p:txBody>
      </p:sp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id="{274BDC21-BB2B-4BC5-AE82-E74068DF821D}"/>
              </a:ext>
            </a:extLst>
          </p:cNvPr>
          <p:cNvSpPr/>
          <p:nvPr/>
        </p:nvSpPr>
        <p:spPr>
          <a:xfrm>
            <a:off x="4593900" y="5070020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/아래쪽 26">
            <a:extLst>
              <a:ext uri="{FF2B5EF4-FFF2-40B4-BE49-F238E27FC236}">
                <a16:creationId xmlns:a16="http://schemas.microsoft.com/office/drawing/2014/main" id="{B1591694-8659-4251-97F2-99F13934AF19}"/>
              </a:ext>
            </a:extLst>
          </p:cNvPr>
          <p:cNvSpPr/>
          <p:nvPr/>
        </p:nvSpPr>
        <p:spPr>
          <a:xfrm>
            <a:off x="3549132" y="4355652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위쪽/아래쪽 27">
            <a:extLst>
              <a:ext uri="{FF2B5EF4-FFF2-40B4-BE49-F238E27FC236}">
                <a16:creationId xmlns:a16="http://schemas.microsoft.com/office/drawing/2014/main" id="{A99AC925-82FA-473F-A30C-646564981DFC}"/>
              </a:ext>
            </a:extLst>
          </p:cNvPr>
          <p:cNvSpPr/>
          <p:nvPr/>
        </p:nvSpPr>
        <p:spPr>
          <a:xfrm>
            <a:off x="3549132" y="3161322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쪽/아래쪽 28">
            <a:extLst>
              <a:ext uri="{FF2B5EF4-FFF2-40B4-BE49-F238E27FC236}">
                <a16:creationId xmlns:a16="http://schemas.microsoft.com/office/drawing/2014/main" id="{3ACA449C-9DBB-4197-8472-8B2EB89569F7}"/>
              </a:ext>
            </a:extLst>
          </p:cNvPr>
          <p:cNvSpPr/>
          <p:nvPr/>
        </p:nvSpPr>
        <p:spPr>
          <a:xfrm>
            <a:off x="3549132" y="1980902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D7FB6BB0-42AD-4C5E-A4C6-D4EA046B198A}"/>
              </a:ext>
            </a:extLst>
          </p:cNvPr>
          <p:cNvSpPr/>
          <p:nvPr/>
        </p:nvSpPr>
        <p:spPr>
          <a:xfrm rot="5400000">
            <a:off x="2369722" y="1374231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위쪽/아래쪽 30">
            <a:extLst>
              <a:ext uri="{FF2B5EF4-FFF2-40B4-BE49-F238E27FC236}">
                <a16:creationId xmlns:a16="http://schemas.microsoft.com/office/drawing/2014/main" id="{5BEFDE84-BC93-4693-AB54-369746594B63}"/>
              </a:ext>
            </a:extLst>
          </p:cNvPr>
          <p:cNvSpPr/>
          <p:nvPr/>
        </p:nvSpPr>
        <p:spPr>
          <a:xfrm rot="5400000">
            <a:off x="4729633" y="1374231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위쪽/아래쪽 31">
            <a:extLst>
              <a:ext uri="{FF2B5EF4-FFF2-40B4-BE49-F238E27FC236}">
                <a16:creationId xmlns:a16="http://schemas.microsoft.com/office/drawing/2014/main" id="{39E7F6F6-32A2-4153-958D-6350019901C5}"/>
              </a:ext>
            </a:extLst>
          </p:cNvPr>
          <p:cNvSpPr/>
          <p:nvPr/>
        </p:nvSpPr>
        <p:spPr>
          <a:xfrm rot="5400000">
            <a:off x="7242894" y="1374232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위쪽/아래쪽 32">
            <a:extLst>
              <a:ext uri="{FF2B5EF4-FFF2-40B4-BE49-F238E27FC236}">
                <a16:creationId xmlns:a16="http://schemas.microsoft.com/office/drawing/2014/main" id="{C66E1ED7-CF84-42FA-9BD8-B833EA022CC4}"/>
              </a:ext>
            </a:extLst>
          </p:cNvPr>
          <p:cNvSpPr/>
          <p:nvPr/>
        </p:nvSpPr>
        <p:spPr>
          <a:xfrm rot="5400000">
            <a:off x="9688623" y="1334910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/아래쪽 33">
            <a:extLst>
              <a:ext uri="{FF2B5EF4-FFF2-40B4-BE49-F238E27FC236}">
                <a16:creationId xmlns:a16="http://schemas.microsoft.com/office/drawing/2014/main" id="{76C55A1D-27C7-4D5A-925B-166182A070B6}"/>
              </a:ext>
            </a:extLst>
          </p:cNvPr>
          <p:cNvSpPr/>
          <p:nvPr/>
        </p:nvSpPr>
        <p:spPr>
          <a:xfrm rot="8126883">
            <a:off x="4780387" y="2048887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위쪽/아래쪽 34">
            <a:extLst>
              <a:ext uri="{FF2B5EF4-FFF2-40B4-BE49-F238E27FC236}">
                <a16:creationId xmlns:a16="http://schemas.microsoft.com/office/drawing/2014/main" id="{B6A5341B-5793-49CE-B654-14DE2319C78C}"/>
              </a:ext>
            </a:extLst>
          </p:cNvPr>
          <p:cNvSpPr/>
          <p:nvPr/>
        </p:nvSpPr>
        <p:spPr>
          <a:xfrm rot="5400000">
            <a:off x="7242895" y="2571174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위쪽/아래쪽 44">
            <a:extLst>
              <a:ext uri="{FF2B5EF4-FFF2-40B4-BE49-F238E27FC236}">
                <a16:creationId xmlns:a16="http://schemas.microsoft.com/office/drawing/2014/main" id="{0483F19A-C7C6-4017-A8B8-91EF16585619}"/>
              </a:ext>
            </a:extLst>
          </p:cNvPr>
          <p:cNvSpPr/>
          <p:nvPr/>
        </p:nvSpPr>
        <p:spPr>
          <a:xfrm rot="13597958">
            <a:off x="2400965" y="2048887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12B01E5C-8BAB-4CA7-B593-5059776C9657}"/>
              </a:ext>
            </a:extLst>
          </p:cNvPr>
          <p:cNvSpPr/>
          <p:nvPr/>
        </p:nvSpPr>
        <p:spPr>
          <a:xfrm>
            <a:off x="509965" y="2426801"/>
            <a:ext cx="1417740" cy="731800"/>
          </a:xfrm>
          <a:prstGeom prst="flowChart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개발환경셋팅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63593628-3706-4E28-A442-1B947F18D2DA}"/>
              </a:ext>
            </a:extLst>
          </p:cNvPr>
          <p:cNvSpPr/>
          <p:nvPr/>
        </p:nvSpPr>
        <p:spPr>
          <a:xfrm>
            <a:off x="509965" y="3628929"/>
            <a:ext cx="1417740" cy="731800"/>
          </a:xfrm>
          <a:prstGeom prst="flowChart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CUDA</a:t>
            </a:r>
          </a:p>
        </p:txBody>
      </p:sp>
      <p:sp>
        <p:nvSpPr>
          <p:cNvPr id="49" name="화살표: 위쪽/아래쪽 48">
            <a:extLst>
              <a:ext uri="{FF2B5EF4-FFF2-40B4-BE49-F238E27FC236}">
                <a16:creationId xmlns:a16="http://schemas.microsoft.com/office/drawing/2014/main" id="{9173616E-A5FC-4362-B49E-2B81EDA68583}"/>
              </a:ext>
            </a:extLst>
          </p:cNvPr>
          <p:cNvSpPr/>
          <p:nvPr/>
        </p:nvSpPr>
        <p:spPr>
          <a:xfrm>
            <a:off x="1084191" y="3178884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5340EC24-CCFD-4CE3-A895-73A636E00A80}"/>
              </a:ext>
            </a:extLst>
          </p:cNvPr>
          <p:cNvSpPr/>
          <p:nvPr/>
        </p:nvSpPr>
        <p:spPr>
          <a:xfrm>
            <a:off x="10362427" y="2426801"/>
            <a:ext cx="1417740" cy="73180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LiDAR</a:t>
            </a:r>
            <a:endParaRPr lang="ko-KR" altLang="en-US" dirty="0"/>
          </a:p>
        </p:txBody>
      </p:sp>
      <p:sp>
        <p:nvSpPr>
          <p:cNvPr id="51" name="화살표: 위쪽/아래쪽 50">
            <a:extLst>
              <a:ext uri="{FF2B5EF4-FFF2-40B4-BE49-F238E27FC236}">
                <a16:creationId xmlns:a16="http://schemas.microsoft.com/office/drawing/2014/main" id="{5FEC3066-F409-42D6-8CE4-988BEC1EDC9C}"/>
              </a:ext>
            </a:extLst>
          </p:cNvPr>
          <p:cNvSpPr/>
          <p:nvPr/>
        </p:nvSpPr>
        <p:spPr>
          <a:xfrm rot="5400000">
            <a:off x="9688622" y="2569558"/>
            <a:ext cx="269287" cy="44628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826B9B-840B-4E35-99B6-75BA77E4AACC}"/>
              </a:ext>
            </a:extLst>
          </p:cNvPr>
          <p:cNvSpPr txBox="1"/>
          <p:nvPr/>
        </p:nvSpPr>
        <p:spPr>
          <a:xfrm>
            <a:off x="609331" y="1937211"/>
            <a:ext cx="1219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Raspberry PI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2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43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차체 설계 및 조립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380480" y="3311601"/>
            <a:ext cx="5539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대차와 </a:t>
            </a:r>
            <a:r>
              <a:rPr lang="ko-KR" altLang="en-US" sz="1600" dirty="0" err="1"/>
              <a:t>호버보드를</a:t>
            </a:r>
            <a:r>
              <a:rPr lang="ko-KR" altLang="en-US" sz="1600" dirty="0"/>
              <a:t> 볼트와 너트를 이용해 조립</a:t>
            </a:r>
            <a:endParaRPr lang="en-US" altLang="ko-KR" sz="1600" dirty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2020</a:t>
            </a:r>
            <a:r>
              <a:rPr lang="ko-KR" altLang="en-US" sz="1600" dirty="0"/>
              <a:t> 프로파일을 이용해 각 보드와 센서들이 설치될</a:t>
            </a:r>
            <a:endParaRPr lang="en-US" altLang="ko-KR" sz="1600" dirty="0"/>
          </a:p>
          <a:p>
            <a:pPr algn="just"/>
            <a:r>
              <a:rPr lang="ko-KR" altLang="en-US" sz="1600" dirty="0"/>
              <a:t>공간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FBCED9-5719-4C66-85D6-9F2626911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658541"/>
            <a:ext cx="2289629" cy="4070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27F175-637E-411E-97CC-41D6EBC0D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27" y="1658541"/>
            <a:ext cx="2289629" cy="40704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9DCBA77-A24D-482E-8E07-5C2307942C65}"/>
              </a:ext>
            </a:extLst>
          </p:cNvPr>
          <p:cNvSpPr/>
          <p:nvPr/>
        </p:nvSpPr>
        <p:spPr>
          <a:xfrm>
            <a:off x="9848675" y="6409189"/>
            <a:ext cx="2265028" cy="2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8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43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380480" y="3311601"/>
            <a:ext cx="5539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z="1600" dirty="0"/>
              <a:t>확인하고 싶은 모델 </a:t>
            </a:r>
            <a:r>
              <a:rPr lang="en-US" altLang="ko-KR" sz="1600" dirty="0"/>
              <a:t>(ex : </a:t>
            </a:r>
            <a:r>
              <a:rPr lang="en-US" altLang="ko-KR" sz="1600" dirty="0" err="1"/>
              <a:t>tensorflow</a:t>
            </a:r>
            <a:r>
              <a:rPr lang="ko-KR" altLang="en-US" sz="1600" dirty="0"/>
              <a:t> </a:t>
            </a:r>
            <a:r>
              <a:rPr lang="en-US" altLang="ko-KR" sz="1600" dirty="0"/>
              <a:t>or</a:t>
            </a:r>
            <a:r>
              <a:rPr lang="ko-KR" altLang="en-US" sz="1600" dirty="0"/>
              <a:t> </a:t>
            </a:r>
            <a:r>
              <a:rPr lang="en-US" altLang="ko-KR" sz="1600" dirty="0" err="1"/>
              <a:t>pytorch</a:t>
            </a:r>
            <a:r>
              <a:rPr lang="en-US" altLang="ko-KR" sz="1600" dirty="0"/>
              <a:t>)</a:t>
            </a:r>
            <a:r>
              <a:rPr lang="ko-KR" altLang="en-US" sz="1600" dirty="0"/>
              <a:t>을 빠르게 테스트 가능</a:t>
            </a:r>
            <a:endParaRPr lang="en-US" altLang="ko-KR" sz="1600" dirty="0"/>
          </a:p>
          <a:p>
            <a:pPr marL="342900" indent="-342900" algn="just">
              <a:buAutoNum type="arabicPeriod"/>
            </a:pPr>
            <a:endParaRPr lang="en-US" altLang="ko-KR" sz="1600" dirty="0"/>
          </a:p>
          <a:p>
            <a:pPr marL="342900" indent="-342900" algn="just">
              <a:buAutoNum type="arabicPeriod"/>
            </a:pPr>
            <a:r>
              <a:rPr lang="en-US" altLang="ko-KR" sz="1600" dirty="0"/>
              <a:t>ROS</a:t>
            </a:r>
            <a:r>
              <a:rPr lang="ko-KR" altLang="en-US" sz="1600" dirty="0"/>
              <a:t>도 복잡한 과정이 생략되고 빠르게 테스트 가능</a:t>
            </a:r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DCBA77-A24D-482E-8E07-5C2307942C65}"/>
              </a:ext>
            </a:extLst>
          </p:cNvPr>
          <p:cNvSpPr/>
          <p:nvPr/>
        </p:nvSpPr>
        <p:spPr>
          <a:xfrm>
            <a:off x="9848675" y="6409189"/>
            <a:ext cx="2265028" cy="2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349F27-F388-49AE-92E7-EC860670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" y="1200118"/>
            <a:ext cx="5165634" cy="49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3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87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1895498"/>
            <a:ext cx="5539740" cy="2247100"/>
            <a:chOff x="6380480" y="1895498"/>
            <a:chExt cx="5539740" cy="22471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1895498"/>
              <a:ext cx="53369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아두이노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및 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stm32 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보드 이용 </a:t>
              </a:r>
              <a:r>
                <a:rPr lang="ko-KR" altLang="en-US" sz="28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구동체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기본 주행 테스트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 err="1"/>
                <a:t>아두이노와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stm32 </a:t>
              </a:r>
              <a:r>
                <a:rPr lang="ko-KR" altLang="en-US" sz="1600" dirty="0"/>
                <a:t>보드를 이용하여 </a:t>
              </a:r>
              <a:r>
                <a:rPr lang="ko-KR" altLang="en-US" sz="1600" dirty="0" err="1"/>
                <a:t>호버보드를</a:t>
              </a:r>
              <a:r>
                <a:rPr lang="ko-KR" altLang="en-US" sz="1600" dirty="0"/>
                <a:t> 가동</a:t>
              </a:r>
              <a:endParaRPr lang="en-US" altLang="ko-KR" sz="1600" dirty="0"/>
            </a:p>
            <a:p>
              <a:pPr algn="just"/>
              <a:endParaRPr lang="en-US" altLang="ko-KR" sz="1600" dirty="0"/>
            </a:p>
            <a:p>
              <a:pPr algn="just"/>
              <a:r>
                <a:rPr lang="ko-KR" altLang="en-US" sz="1600" dirty="0"/>
                <a:t>기본적인 주행을 테스트하고 회전반경을 고려한다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086033"/>
              </p:ext>
            </p:extLst>
          </p:nvPr>
        </p:nvGraphicFramePr>
        <p:xfrm>
          <a:off x="6095999" y="1315158"/>
          <a:ext cx="5963921" cy="4797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EC7E35-3EBA-446B-BF95-33272E1CB16D}"/>
              </a:ext>
            </a:extLst>
          </p:cNvPr>
          <p:cNvSpPr/>
          <p:nvPr/>
        </p:nvSpPr>
        <p:spPr>
          <a:xfrm>
            <a:off x="9848675" y="6409189"/>
            <a:ext cx="2265028" cy="2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6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34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1901133"/>
            <a:ext cx="5539740" cy="3226350"/>
            <a:chOff x="6380480" y="1901133"/>
            <a:chExt cx="5539740" cy="32263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2" y="1901133"/>
              <a:ext cx="55397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Lidar 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및 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depth 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이용 </a:t>
              </a:r>
              <a:r>
                <a:rPr lang="ko-KR" altLang="en-US" sz="28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센싱작업과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보드간 통신작업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/>
                <a:t>depth cam</a:t>
              </a:r>
              <a:r>
                <a:rPr lang="ko-KR" altLang="en-US" sz="1600" dirty="0"/>
                <a:t>을 </a:t>
              </a:r>
              <a:r>
                <a:rPr lang="en-US" altLang="ko-KR" sz="1600" dirty="0" err="1"/>
                <a:t>deepsort</a:t>
              </a:r>
              <a:r>
                <a:rPr lang="ko-KR" altLang="en-US" sz="1600" dirty="0"/>
                <a:t>를 이용하여 사람을 추종하는 기능 </a:t>
              </a:r>
              <a:endParaRPr lang="en-US" altLang="ko-KR" sz="1600" dirty="0"/>
            </a:p>
            <a:p>
              <a:pPr algn="just"/>
              <a:r>
                <a:rPr lang="ko-KR" altLang="en-US" sz="1600" dirty="0"/>
                <a:t>구현</a:t>
              </a:r>
            </a:p>
            <a:p>
              <a:pPr algn="just"/>
              <a:endParaRPr lang="en-US" altLang="ko-KR" sz="1600" dirty="0"/>
            </a:p>
            <a:p>
              <a:pPr algn="just"/>
              <a:r>
                <a:rPr lang="en-US" altLang="ko-KR" sz="1600" dirty="0"/>
                <a:t>2D Lidar</a:t>
              </a:r>
              <a:r>
                <a:rPr lang="ko-KR" altLang="en-US" sz="1600" dirty="0"/>
                <a:t>를 이용하여 주변의 </a:t>
              </a:r>
              <a:r>
                <a:rPr lang="ko-KR" altLang="en-US" sz="1600" dirty="0" err="1"/>
                <a:t>맵을</a:t>
              </a:r>
              <a:r>
                <a:rPr lang="ko-KR" altLang="en-US" sz="1600" dirty="0"/>
                <a:t> 그림</a:t>
              </a:r>
            </a:p>
            <a:p>
              <a:pPr algn="just"/>
              <a:endParaRPr lang="en-US" altLang="ko-KR" sz="1600" dirty="0"/>
            </a:p>
            <a:p>
              <a:pPr algn="just"/>
              <a:r>
                <a:rPr lang="ko-KR" altLang="en-US" sz="1600" dirty="0"/>
                <a:t>구동체의 반응속도를 높이기 위한 통신 작업</a:t>
              </a:r>
            </a:p>
            <a:p>
              <a:pPr algn="just"/>
              <a:endParaRPr lang="ko-KR" altLang="en-US" sz="1600" dirty="0"/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845127"/>
              </p:ext>
            </p:extLst>
          </p:nvPr>
        </p:nvGraphicFramePr>
        <p:xfrm>
          <a:off x="6095999" y="1315158"/>
          <a:ext cx="5963921" cy="4797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794D7F-0717-4C21-9547-B81FA38C8906}"/>
              </a:ext>
            </a:extLst>
          </p:cNvPr>
          <p:cNvSpPr/>
          <p:nvPr/>
        </p:nvSpPr>
        <p:spPr>
          <a:xfrm>
            <a:off x="9848675" y="6409189"/>
            <a:ext cx="2265028" cy="2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88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0F6D3A3-D2F8-4705-91A0-A44C5BEE9EE0}"/>
              </a:ext>
            </a:extLst>
          </p:cNvPr>
          <p:cNvSpPr/>
          <p:nvPr/>
        </p:nvSpPr>
        <p:spPr>
          <a:xfrm>
            <a:off x="9798341" y="6434356"/>
            <a:ext cx="2315362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7753550" y="3428999"/>
            <a:ext cx="4089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Our Story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614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1902737"/>
            <a:ext cx="5539740" cy="1993639"/>
            <a:chOff x="6380480" y="1902737"/>
            <a:chExt cx="5539740" cy="19936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1902737"/>
              <a:ext cx="54094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PyQt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이용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터치패드를 활용한 기능 구현 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GUI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 err="1"/>
                <a:t>PyQT</a:t>
              </a:r>
              <a:r>
                <a:rPr lang="ko-KR" altLang="en-US" sz="1600" dirty="0"/>
                <a:t>를 활용하여 지금까지 한 결과물들을 사용자가 이용하기 편하게 정리한다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647055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24EAB6F-5BEA-4055-9A4E-5948E5267DB5}"/>
              </a:ext>
            </a:extLst>
          </p:cNvPr>
          <p:cNvSpPr/>
          <p:nvPr/>
        </p:nvSpPr>
        <p:spPr>
          <a:xfrm>
            <a:off x="9848675" y="6409189"/>
            <a:ext cx="2265028" cy="2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9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64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결과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0C109-C204-4AA4-88F6-5D3939D0DF5F}"/>
              </a:ext>
            </a:extLst>
          </p:cNvPr>
          <p:cNvSpPr/>
          <p:nvPr/>
        </p:nvSpPr>
        <p:spPr>
          <a:xfrm>
            <a:off x="9848675" y="6409189"/>
            <a:ext cx="2265028" cy="2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KakaoTalk_20211130_175037668">
            <a:hlinkClick r:id="" action="ppaction://media"/>
            <a:extLst>
              <a:ext uri="{FF2B5EF4-FFF2-40B4-BE49-F238E27FC236}">
                <a16:creationId xmlns:a16="http://schemas.microsoft.com/office/drawing/2014/main" id="{EB9BCD0B-379B-42A7-AC62-B7A4DE15F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75359"/>
            <a:ext cx="12192000" cy="54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64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결과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0C109-C204-4AA4-88F6-5D3939D0DF5F}"/>
              </a:ext>
            </a:extLst>
          </p:cNvPr>
          <p:cNvSpPr/>
          <p:nvPr/>
        </p:nvSpPr>
        <p:spPr>
          <a:xfrm>
            <a:off x="9848675" y="6409189"/>
            <a:ext cx="2265028" cy="2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KakaoTalk_20211130_174728227">
            <a:hlinkClick r:id="" action="ppaction://media"/>
            <a:extLst>
              <a:ext uri="{FF2B5EF4-FFF2-40B4-BE49-F238E27FC236}">
                <a16:creationId xmlns:a16="http://schemas.microsoft.com/office/drawing/2014/main" id="{4806DC04-B6B4-41D5-BE82-EE3E8ACA1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75359"/>
            <a:ext cx="12192000" cy="54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5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C6B19C-D876-4C3D-A1EF-DFE91A1731FA}"/>
              </a:ext>
            </a:extLst>
          </p:cNvPr>
          <p:cNvSpPr/>
          <p:nvPr/>
        </p:nvSpPr>
        <p:spPr>
          <a:xfrm>
            <a:off x="9790981" y="6446520"/>
            <a:ext cx="2311879" cy="247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657911" y="3708260"/>
              <a:ext cx="4501504" cy="1354217"/>
              <a:chOff x="2700072" y="2021840"/>
              <a:chExt cx="6129578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959756" y="2734295"/>
                <a:ext cx="586989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자체 평가 의견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자체 평가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박준수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프로젝트 초반에 좀 더 세밀하게 계획을 잡고 모델을 구체화하지 못한점이 아쉬웠습니다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좋은 팀원들과 프로젝트를 진행하게 되어 즐거웠습니다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감사합니다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강호철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프로젝트 기간동안 </a:t>
            </a:r>
            <a:r>
              <a:rPr lang="ko-KR" altLang="en-US" sz="1200" dirty="0" err="1"/>
              <a:t>계획했던것들을</a:t>
            </a:r>
            <a:r>
              <a:rPr lang="ko-KR" altLang="en-US" sz="1200" dirty="0"/>
              <a:t> 최대한 이루고 싶었지만 시간이 부족해 대부분 포기해야 했던 것이 매우 안타까웠습니다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그래도 잘 마무리된 것 같아 좋습니다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이익수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A43C7A2-20C3-48FD-AC47-DC01B913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0" y="1247233"/>
            <a:ext cx="2848397" cy="283463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E21564-96E3-4C38-876A-A998AB8BAD5D}"/>
              </a:ext>
            </a:extLst>
          </p:cNvPr>
          <p:cNvSpPr/>
          <p:nvPr/>
        </p:nvSpPr>
        <p:spPr>
          <a:xfrm>
            <a:off x="9848675" y="6409189"/>
            <a:ext cx="2265028" cy="2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98EAC1-5B3D-4360-BBF2-846460FB86C8}"/>
              </a:ext>
            </a:extLst>
          </p:cNvPr>
          <p:cNvSpPr txBox="1"/>
          <p:nvPr/>
        </p:nvSpPr>
        <p:spPr>
          <a:xfrm>
            <a:off x="7994783" y="5327196"/>
            <a:ext cx="3017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dirty="0"/>
              <a:t>개인적으로</a:t>
            </a:r>
            <a:r>
              <a:rPr lang="en-US" altLang="ko-KR" sz="1100" dirty="0"/>
              <a:t> </a:t>
            </a:r>
            <a:r>
              <a:rPr lang="en-US" altLang="ko-KR" sz="1100" dirty="0" err="1"/>
              <a:t>ros</a:t>
            </a:r>
            <a:r>
              <a:rPr lang="ko-KR" altLang="en-US" sz="1100" dirty="0"/>
              <a:t>나 </a:t>
            </a:r>
            <a:r>
              <a:rPr lang="en-US" altLang="ko-KR" sz="1100" dirty="0"/>
              <a:t>slam</a:t>
            </a:r>
            <a:r>
              <a:rPr lang="ko-KR" altLang="en-US" sz="1100" dirty="0"/>
              <a:t>에 대한 기능을 제대로 구현하지 못해 아쉬웠지만</a:t>
            </a:r>
            <a:r>
              <a:rPr lang="en-US" altLang="ko-KR" sz="1100" dirty="0"/>
              <a:t>, </a:t>
            </a:r>
            <a:r>
              <a:rPr lang="ko-KR" altLang="en-US" sz="1100" dirty="0"/>
              <a:t>그래도 주행이나 지도 작성 등 기본적인 기능은 구현해서 다행이었다</a:t>
            </a:r>
            <a:r>
              <a:rPr lang="en-US" altLang="ko-KR" sz="1100" dirty="0"/>
              <a:t>. </a:t>
            </a:r>
            <a:r>
              <a:rPr lang="ko-KR" altLang="en-US" sz="1100" dirty="0"/>
              <a:t>같이 고생한 팀원들에게 고맙고 우리 팀을 열렬히 </a:t>
            </a:r>
            <a:r>
              <a:rPr lang="ko-KR" altLang="en-US" sz="1100" dirty="0" err="1"/>
              <a:t>도와주신</a:t>
            </a:r>
            <a:r>
              <a:rPr lang="ko-KR" altLang="en-US" sz="1100" dirty="0"/>
              <a:t> 박철 사장님께 감사 인사를 드립니다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9B473E-704F-49E2-BE06-38207E3C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61" y="1239890"/>
            <a:ext cx="2834638" cy="283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BE서버 롤 TFT 꼬마 전설이 펭구-[오토체스] 갤러리 커뮤니티 포털 -디시인사이드">
            <a:extLst>
              <a:ext uri="{FF2B5EF4-FFF2-40B4-BE49-F238E27FC236}">
                <a16:creationId xmlns:a16="http://schemas.microsoft.com/office/drawing/2014/main" id="{E7E9C35B-0ED4-47C1-A214-D0E0DD2B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239890"/>
            <a:ext cx="2834638" cy="283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자체 평가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오지우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프로젝트를 진행하면서 아이디어가 실현되는 것들을 보고 많은 자신감을 얻었습니다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나중에 사회가 필요로 하는 프로젝트나</a:t>
            </a:r>
            <a:r>
              <a:rPr lang="en-US" altLang="ko-KR" sz="1200" dirty="0"/>
              <a:t>,</a:t>
            </a:r>
            <a:r>
              <a:rPr lang="ko-KR" altLang="en-US" sz="1200" dirty="0"/>
              <a:t> 내가 하고 싶은 프로젝트를 이어 갈 것입니다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김학윤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프로젝트에 도중에 합류하여 뭘 </a:t>
            </a:r>
            <a:r>
              <a:rPr lang="ko-KR" altLang="en-US" sz="1200" dirty="0" err="1"/>
              <a:t>해야할지</a:t>
            </a:r>
            <a:r>
              <a:rPr lang="ko-KR" altLang="en-US" sz="1200" dirty="0"/>
              <a:t> 몰랐지만 팀원들의 도움을 받아 </a:t>
            </a:r>
            <a:r>
              <a:rPr lang="en-US" altLang="ko-KR" sz="1200" dirty="0" err="1"/>
              <a:t>DeepSort</a:t>
            </a:r>
            <a:r>
              <a:rPr lang="en-US" altLang="ko-KR" sz="1200" dirty="0"/>
              <a:t> </a:t>
            </a:r>
            <a:r>
              <a:rPr lang="ko-KR" altLang="en-US" sz="1200" dirty="0"/>
              <a:t>오픈소스를 분석해서 프로젝트에 필요한 부분의 코드를 수정하면서 </a:t>
            </a:r>
            <a:r>
              <a:rPr lang="en-US" altLang="ko-KR" sz="1200" dirty="0" err="1"/>
              <a:t>Deeplearning</a:t>
            </a:r>
            <a:r>
              <a:rPr lang="ko-KR" altLang="en-US" sz="1200" dirty="0"/>
              <a:t>에 대해 많이 </a:t>
            </a:r>
            <a:r>
              <a:rPr lang="ko-KR" altLang="en-US" sz="1200" dirty="0" err="1"/>
              <a:t>알게되어</a:t>
            </a:r>
            <a:r>
              <a:rPr lang="ko-KR" altLang="en-US" sz="1200" dirty="0"/>
              <a:t> 좋았습니다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이강인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981950" y="5284549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음성인식과 형태소분석기능을 담당하여 구현해보려고 했으나 마이크의 인식 문제나 기기환경 변화의 문제로 너무 인식이 안되어 기능을 포기하게 되어서 아쉽습니다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하드웨어에 대한 지식을 많이 얻고 가게 되어서 만족스럽습니다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3084EB-C818-4510-8387-7ACFE1C95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319" y="1249678"/>
            <a:ext cx="2834637" cy="28346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D02AC1-8E02-4F9A-B63C-F4210E09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60" y="1249678"/>
            <a:ext cx="2831877" cy="283463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C912D9-92CA-43A5-B315-EB59296BDAE4}"/>
              </a:ext>
            </a:extLst>
          </p:cNvPr>
          <p:cNvSpPr/>
          <p:nvPr/>
        </p:nvSpPr>
        <p:spPr>
          <a:xfrm>
            <a:off x="9848675" y="6409189"/>
            <a:ext cx="2265028" cy="2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09BB05-DFF8-45C3-B1CE-AF515C2D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82" y="1249678"/>
            <a:ext cx="2907504" cy="28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7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101BFD-76DF-4440-A6C3-785C3E8F8283}"/>
              </a:ext>
            </a:extLst>
          </p:cNvPr>
          <p:cNvSpPr/>
          <p:nvPr/>
        </p:nvSpPr>
        <p:spPr>
          <a:xfrm>
            <a:off x="9799608" y="6469811"/>
            <a:ext cx="2329132" cy="215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C110B7-86BC-4A23-BC65-C9AE63816953}"/>
              </a:ext>
            </a:extLst>
          </p:cNvPr>
          <p:cNvSpPr/>
          <p:nvPr/>
        </p:nvSpPr>
        <p:spPr>
          <a:xfrm>
            <a:off x="9823508" y="6475937"/>
            <a:ext cx="2265028" cy="168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571441" y="2059506"/>
            <a:ext cx="3249929" cy="523220"/>
            <a:chOff x="1191929" y="2733040"/>
            <a:chExt cx="324992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571441" y="3050126"/>
            <a:ext cx="5066130" cy="523220"/>
            <a:chOff x="1191929" y="2733040"/>
            <a:chExt cx="5066130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4281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팀 구성 및 역할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571441" y="4040746"/>
            <a:ext cx="5425203" cy="523220"/>
            <a:chOff x="1191929" y="2733040"/>
            <a:chExt cx="542520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46410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 절차 및 방법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571441" y="5031366"/>
            <a:ext cx="4094711" cy="523220"/>
            <a:chOff x="1191929" y="2733040"/>
            <a:chExt cx="409471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 결과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452162-341A-4140-9C2E-662E36C63CC0}"/>
              </a:ext>
            </a:extLst>
          </p:cNvPr>
          <p:cNvGrpSpPr/>
          <p:nvPr/>
        </p:nvGrpSpPr>
        <p:grpSpPr>
          <a:xfrm>
            <a:off x="571441" y="5979505"/>
            <a:ext cx="3376565" cy="523220"/>
            <a:chOff x="1191929" y="2733040"/>
            <a:chExt cx="3376565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EA5E84-1A39-40AF-9827-8DCC3C21340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DAC981-5448-4B6F-9EA6-423462FC9A52}"/>
                </a:ext>
              </a:extLst>
            </p:cNvPr>
            <p:cNvSpPr txBox="1"/>
            <p:nvPr/>
          </p:nvSpPr>
          <p:spPr>
            <a:xfrm>
              <a:off x="1976118" y="2733040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자체 평가 의견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74B54E-D0BC-4DF7-8589-5E971A288A3D}"/>
              </a:ext>
            </a:extLst>
          </p:cNvPr>
          <p:cNvSpPr/>
          <p:nvPr/>
        </p:nvSpPr>
        <p:spPr>
          <a:xfrm>
            <a:off x="9857064" y="6392411"/>
            <a:ext cx="2265028" cy="318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393304" cy="1354217"/>
              <a:chOff x="2700072" y="2021840"/>
              <a:chExt cx="5982246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107094" y="2734295"/>
                <a:ext cx="557522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개요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EA8765-26FA-439D-902A-68513B561EB6}"/>
              </a:ext>
            </a:extLst>
          </p:cNvPr>
          <p:cNvSpPr/>
          <p:nvPr/>
        </p:nvSpPr>
        <p:spPr>
          <a:xfrm>
            <a:off x="9848675" y="6451134"/>
            <a:ext cx="2248250" cy="1761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79" y="2269037"/>
            <a:ext cx="4804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주제 및 선정 배경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380480" y="3311601"/>
            <a:ext cx="55397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docs-Calibri"/>
              </a:rPr>
              <a:t>자율주행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IT,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로봇공학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인공지능 등 첨단기술이 발전하며 고부가 기능의 시스템이 구축되고 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ko-KR" altLang="en-US" sz="1600" dirty="0"/>
              <a:t>이런 기술들 중 하나에는 자율주행기술이 있으며 지속적인 기술 개발을 필요로 하고 있다</a:t>
            </a:r>
            <a:r>
              <a:rPr lang="en-US" altLang="ko-KR" sz="1600" dirty="0"/>
              <a:t>.</a:t>
            </a:r>
          </a:p>
          <a:p>
            <a:pPr algn="just"/>
            <a:endParaRPr lang="en-US" altLang="ko-KR" sz="1600" dirty="0"/>
          </a:p>
          <a:p>
            <a:pPr algn="just"/>
            <a:r>
              <a:rPr lang="ko-KR" altLang="en-US" sz="1600" dirty="0"/>
              <a:t>우리는 자율주행기술을 바탕으로 물류운송에 도움이 되는 </a:t>
            </a:r>
            <a:endParaRPr lang="en-US" altLang="ko-KR" sz="1600" dirty="0"/>
          </a:p>
          <a:p>
            <a:pPr algn="just"/>
            <a:r>
              <a:rPr lang="ko-KR" altLang="en-US" sz="1600" dirty="0"/>
              <a:t>로봇을 만들고자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58785EEB-F506-4C0C-8AC7-209F7A46D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281383"/>
              </p:ext>
            </p:extLst>
          </p:nvPr>
        </p:nvGraphicFramePr>
        <p:xfrm>
          <a:off x="271780" y="1339336"/>
          <a:ext cx="5648960" cy="4813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625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162560" y="1298525"/>
            <a:ext cx="12029440" cy="1666709"/>
            <a:chOff x="6488429" y="2570480"/>
            <a:chExt cx="5877561" cy="4216141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3970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프로젝트 구현 내용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: </a:t>
              </a:r>
              <a:r>
                <a:rPr lang="ko-KR" altLang="en-US" sz="3200" b="0" i="0" u="none" strike="noStrike" dirty="0">
                  <a:solidFill>
                    <a:srgbClr val="000000"/>
                  </a:solidFill>
                  <a:effectLst/>
                  <a:latin typeface="docs-Calibri"/>
                </a:rPr>
                <a:t>임베디드</a:t>
              </a:r>
              <a:r>
                <a:rPr lang="ko-KR" altLang="en-US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보드와 센서를 이용하여 자율주행                             </a:t>
              </a:r>
              <a:r>
                <a:rPr lang="en-US" altLang="ko-KR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				  </a:t>
              </a:r>
              <a:r>
                <a:rPr lang="ko-KR" altLang="en-US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로봇이 스스로 상황을 판단하고 특정 상황들</a:t>
              </a:r>
              <a:r>
                <a:rPr lang="en-US" altLang="ko-KR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				  </a:t>
              </a:r>
              <a:r>
                <a:rPr lang="ko-KR" altLang="en-US" sz="3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에 대처하는 것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8650C97-59BC-465F-869F-CE71ACFABC38}"/>
              </a:ext>
            </a:extLst>
          </p:cNvPr>
          <p:cNvGrpSpPr/>
          <p:nvPr/>
        </p:nvGrpSpPr>
        <p:grpSpPr>
          <a:xfrm>
            <a:off x="162560" y="4708373"/>
            <a:ext cx="12029439" cy="1401601"/>
            <a:chOff x="6488430" y="2570480"/>
            <a:chExt cx="5877561" cy="354551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B0A3A1-9145-4A62-9DA1-2F8E4127C79F}"/>
                </a:ext>
              </a:extLst>
            </p:cNvPr>
            <p:cNvSpPr txBox="1"/>
            <p:nvPr/>
          </p:nvSpPr>
          <p:spPr>
            <a:xfrm flipH="1">
              <a:off x="6488430" y="3391045"/>
              <a:ext cx="5877561" cy="2724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훈련내용과의 관련성 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: yolov5 – </a:t>
              </a:r>
              <a:r>
                <a:rPr lang="en-US" altLang="ko-KR" sz="3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deepsort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를 이용한 </a:t>
              </a:r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AI 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기술</a:t>
              </a:r>
              <a:endPara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				   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보드와 프로세스간 통신기술 및 센서조작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DCC20F8-AC11-4608-ADA8-C05F23A222B1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7694D82-9A35-4129-93FC-60D64319F4E7}"/>
              </a:ext>
            </a:extLst>
          </p:cNvPr>
          <p:cNvSpPr txBox="1"/>
          <p:nvPr/>
        </p:nvSpPr>
        <p:spPr>
          <a:xfrm flipH="1">
            <a:off x="162560" y="3592940"/>
            <a:ext cx="12029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컨셉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물류센터 내에서 사람을 추종하며 짐을 나르는 추종로봇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F868E5-245C-4F32-B825-78B859125824}"/>
              </a:ext>
            </a:extLst>
          </p:cNvPr>
          <p:cNvCxnSpPr>
            <a:cxnSpLocks/>
          </p:cNvCxnSpPr>
          <p:nvPr/>
        </p:nvCxnSpPr>
        <p:spPr>
          <a:xfrm>
            <a:off x="315917" y="2954924"/>
            <a:ext cx="11399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AA2A48-2A5D-400D-89A6-6CE2A1A4F842}"/>
              </a:ext>
            </a:extLst>
          </p:cNvPr>
          <p:cNvSpPr/>
          <p:nvPr/>
        </p:nvSpPr>
        <p:spPr>
          <a:xfrm>
            <a:off x="9806730" y="6434356"/>
            <a:ext cx="2306973" cy="201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74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Xavier AGX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저장용량 </a:t>
            </a:r>
            <a:r>
              <a:rPr lang="en-US" altLang="ko-KR" sz="1200" dirty="0"/>
              <a:t>: 32GB -&gt; 128GB</a:t>
            </a:r>
          </a:p>
          <a:p>
            <a:pPr algn="just"/>
            <a:r>
              <a:rPr lang="en-US" altLang="ko-KR" sz="1200" dirty="0"/>
              <a:t>GPU : 512-core Volta GPU with Tensor Cores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D435i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범위 </a:t>
            </a:r>
            <a:r>
              <a:rPr lang="en-US" altLang="ko-KR" sz="1200" dirty="0"/>
              <a:t>: 0.3m ~ 3m</a:t>
            </a:r>
          </a:p>
          <a:p>
            <a:pPr algn="ctr"/>
            <a:r>
              <a:rPr lang="ko-KR" altLang="en-US" sz="1200" dirty="0"/>
              <a:t>깊이</a:t>
            </a:r>
            <a:r>
              <a:rPr lang="en-US" altLang="ko-KR" sz="1200" dirty="0"/>
              <a:t> </a:t>
            </a:r>
            <a:r>
              <a:rPr lang="ko-KR" altLang="en-US" sz="1200" dirty="0"/>
              <a:t>시야</a:t>
            </a:r>
            <a:r>
              <a:rPr lang="en-US" altLang="ko-KR" sz="1200" dirty="0"/>
              <a:t>(FOV) : 87 ~ 58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RPLiDAR-A1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975600" y="5327197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8000 </a:t>
            </a:r>
            <a:r>
              <a:rPr lang="ko-KR" altLang="en-US" sz="1200" dirty="0"/>
              <a:t>회</a:t>
            </a:r>
            <a:r>
              <a:rPr lang="en-US" altLang="ko-KR" sz="1200" dirty="0"/>
              <a:t>/</a:t>
            </a:r>
            <a:r>
              <a:rPr lang="ko-KR" altLang="en-US" sz="1200" dirty="0"/>
              <a:t>초 이상 거리 데이터 측정</a:t>
            </a:r>
          </a:p>
          <a:p>
            <a:pPr algn="ctr"/>
            <a:r>
              <a:rPr lang="en-US" altLang="ko-KR" sz="1200" dirty="0"/>
              <a:t>360 </a:t>
            </a:r>
            <a:r>
              <a:rPr lang="ko-KR" altLang="en-US" sz="1200" dirty="0"/>
              <a:t>도 전 방향 레이저 거리 스캐닝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628DC6-720E-4067-AB98-F3BB4D59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608" y="1342374"/>
            <a:ext cx="2671846" cy="26675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9239C2-DEB3-4256-BFEB-B9680AB67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17" y="1342373"/>
            <a:ext cx="2628347" cy="2667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A8B3AD-CD65-45E2-B4BD-2AF14372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483" y="1355273"/>
            <a:ext cx="2654664" cy="265466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F16DF0-BEE9-4451-B662-DDE9F2259F74}"/>
              </a:ext>
            </a:extLst>
          </p:cNvPr>
          <p:cNvSpPr/>
          <p:nvPr/>
        </p:nvSpPr>
        <p:spPr>
          <a:xfrm>
            <a:off x="9857741" y="6442745"/>
            <a:ext cx="2247573" cy="218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7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1178467"/>
            <a:ext cx="3591561" cy="738323"/>
            <a:chOff x="6380480" y="1178467"/>
            <a:chExt cx="3591561" cy="7383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117846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System Architecture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191679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3847BF-AB3A-49DC-AA17-C3C80945DF49}"/>
              </a:ext>
            </a:extLst>
          </p:cNvPr>
          <p:cNvSpPr/>
          <p:nvPr/>
        </p:nvSpPr>
        <p:spPr>
          <a:xfrm>
            <a:off x="9798341" y="6425967"/>
            <a:ext cx="2393659" cy="260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0E24A8-7BAE-46A2-8698-D7BEF40794A3}"/>
              </a:ext>
            </a:extLst>
          </p:cNvPr>
          <p:cNvGrpSpPr/>
          <p:nvPr/>
        </p:nvGrpSpPr>
        <p:grpSpPr>
          <a:xfrm>
            <a:off x="419017" y="2365706"/>
            <a:ext cx="2088222" cy="1180431"/>
            <a:chOff x="0" y="1123990"/>
            <a:chExt cx="2088222" cy="104411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41D1D83-4348-4380-9C6E-27A5D1959140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사각형: 둥근 모서리 4">
              <a:extLst>
                <a:ext uri="{FF2B5EF4-FFF2-40B4-BE49-F238E27FC236}">
                  <a16:creationId xmlns:a16="http://schemas.microsoft.com/office/drawing/2014/main" id="{74C698B6-0CF0-4E59-B1B4-BB28C6887844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altLang="ko-KR" sz="20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704385-E94D-4315-9D34-58BF57CE921E}"/>
              </a:ext>
            </a:extLst>
          </p:cNvPr>
          <p:cNvGrpSpPr/>
          <p:nvPr/>
        </p:nvGrpSpPr>
        <p:grpSpPr>
          <a:xfrm>
            <a:off x="3950921" y="2399714"/>
            <a:ext cx="2088222" cy="1044111"/>
            <a:chOff x="802" y="3338973"/>
            <a:chExt cx="2088222" cy="104411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019FF58-C0C9-427D-BDF1-50D8F0E9BCDA}"/>
                </a:ext>
              </a:extLst>
            </p:cNvPr>
            <p:cNvSpPr/>
            <p:nvPr/>
          </p:nvSpPr>
          <p:spPr>
            <a:xfrm>
              <a:off x="802" y="3338973"/>
              <a:ext cx="2088222" cy="1044111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사각형: 둥근 모서리 4">
              <a:extLst>
                <a:ext uri="{FF2B5EF4-FFF2-40B4-BE49-F238E27FC236}">
                  <a16:creationId xmlns:a16="http://schemas.microsoft.com/office/drawing/2014/main" id="{D07ECE96-2AA8-4B3C-9554-6434737E3D51}"/>
                </a:ext>
              </a:extLst>
            </p:cNvPr>
            <p:cNvSpPr txBox="1"/>
            <p:nvPr/>
          </p:nvSpPr>
          <p:spPr>
            <a:xfrm>
              <a:off x="31383" y="3369554"/>
              <a:ext cx="2027060" cy="9829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559EA9-C98F-43E3-AA21-E3C312C24423}"/>
              </a:ext>
            </a:extLst>
          </p:cNvPr>
          <p:cNvGrpSpPr/>
          <p:nvPr/>
        </p:nvGrpSpPr>
        <p:grpSpPr>
          <a:xfrm>
            <a:off x="7602448" y="1634807"/>
            <a:ext cx="4402197" cy="2545481"/>
            <a:chOff x="3450715" y="3338973"/>
            <a:chExt cx="2088222" cy="104411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598098A-8E32-49D3-8346-B972E63B6104}"/>
                </a:ext>
              </a:extLst>
            </p:cNvPr>
            <p:cNvSpPr/>
            <p:nvPr/>
          </p:nvSpPr>
          <p:spPr>
            <a:xfrm>
              <a:off x="3450715" y="3338973"/>
              <a:ext cx="2088222" cy="1044111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8AE2958E-1B01-4E06-99CC-2A747726E0A7}"/>
                </a:ext>
              </a:extLst>
            </p:cNvPr>
            <p:cNvSpPr txBox="1"/>
            <p:nvPr/>
          </p:nvSpPr>
          <p:spPr>
            <a:xfrm>
              <a:off x="3481296" y="3369554"/>
              <a:ext cx="2027060" cy="9829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350E7FC-403E-4057-B0A7-7928A8376EE1}"/>
              </a:ext>
            </a:extLst>
          </p:cNvPr>
          <p:cNvGrpSpPr/>
          <p:nvPr/>
        </p:nvGrpSpPr>
        <p:grpSpPr>
          <a:xfrm rot="16200000">
            <a:off x="6712300" y="2487572"/>
            <a:ext cx="365438" cy="936697"/>
            <a:chOff x="861793" y="2285188"/>
            <a:chExt cx="365438" cy="936697"/>
          </a:xfrm>
        </p:grpSpPr>
        <p:sp>
          <p:nvSpPr>
            <p:cNvPr id="27" name="화살표: 왼쪽/오른쪽 26">
              <a:extLst>
                <a:ext uri="{FF2B5EF4-FFF2-40B4-BE49-F238E27FC236}">
                  <a16:creationId xmlns:a16="http://schemas.microsoft.com/office/drawing/2014/main" id="{F38BE367-434D-48E6-99D6-E3421010A2EE}"/>
                </a:ext>
              </a:extLst>
            </p:cNvPr>
            <p:cNvSpPr/>
            <p:nvPr/>
          </p:nvSpPr>
          <p:spPr>
            <a:xfrm rot="16198755">
              <a:off x="576163" y="2570818"/>
              <a:ext cx="936697" cy="365438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화살표: 왼쪽/오른쪽 4">
              <a:extLst>
                <a:ext uri="{FF2B5EF4-FFF2-40B4-BE49-F238E27FC236}">
                  <a16:creationId xmlns:a16="http://schemas.microsoft.com/office/drawing/2014/main" id="{E6F8E265-A3A4-448F-ADAA-AAD28803BFD5}"/>
                </a:ext>
              </a:extLst>
            </p:cNvPr>
            <p:cNvSpPr txBox="1"/>
            <p:nvPr/>
          </p:nvSpPr>
          <p:spPr>
            <a:xfrm rot="26998755">
              <a:off x="685794" y="2643906"/>
              <a:ext cx="717435" cy="2192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8EDF6CE-9C90-4AD5-BACD-D008E2029EE8}"/>
              </a:ext>
            </a:extLst>
          </p:cNvPr>
          <p:cNvGrpSpPr/>
          <p:nvPr/>
        </p:nvGrpSpPr>
        <p:grpSpPr>
          <a:xfrm rot="19646658">
            <a:off x="2731619" y="2784155"/>
            <a:ext cx="936697" cy="365438"/>
            <a:chOff x="-468348" y="2280685"/>
            <a:chExt cx="936697" cy="365438"/>
          </a:xfrm>
        </p:grpSpPr>
        <p:sp>
          <p:nvSpPr>
            <p:cNvPr id="30" name="화살표: 왼쪽/오른쪽 29">
              <a:extLst>
                <a:ext uri="{FF2B5EF4-FFF2-40B4-BE49-F238E27FC236}">
                  <a16:creationId xmlns:a16="http://schemas.microsoft.com/office/drawing/2014/main" id="{5B2A7937-F058-4737-85D4-0C15413DE9A7}"/>
                </a:ext>
              </a:extLst>
            </p:cNvPr>
            <p:cNvSpPr/>
            <p:nvPr/>
          </p:nvSpPr>
          <p:spPr>
            <a:xfrm rot="1961762">
              <a:off x="-468348" y="2280685"/>
              <a:ext cx="936697" cy="365438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화살표: 왼쪽/오른쪽 4">
              <a:extLst>
                <a:ext uri="{FF2B5EF4-FFF2-40B4-BE49-F238E27FC236}">
                  <a16:creationId xmlns:a16="http://schemas.microsoft.com/office/drawing/2014/main" id="{FE7886B2-8141-4B52-AF46-33CE6CF6CA12}"/>
                </a:ext>
              </a:extLst>
            </p:cNvPr>
            <p:cNvSpPr txBox="1"/>
            <p:nvPr/>
          </p:nvSpPr>
          <p:spPr>
            <a:xfrm rot="1961762">
              <a:off x="-358717" y="2353773"/>
              <a:ext cx="717435" cy="2192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ECE397-4E22-4CCD-9C27-C906C98C33FF}"/>
              </a:ext>
            </a:extLst>
          </p:cNvPr>
          <p:cNvGrpSpPr/>
          <p:nvPr/>
        </p:nvGrpSpPr>
        <p:grpSpPr>
          <a:xfrm>
            <a:off x="3981501" y="4805456"/>
            <a:ext cx="8023143" cy="1406211"/>
            <a:chOff x="0" y="1123990"/>
            <a:chExt cx="2088222" cy="104411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BC8B1D8-3E72-4A47-81BF-F8E96F98EA70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사각형: 둥근 모서리 4">
              <a:extLst>
                <a:ext uri="{FF2B5EF4-FFF2-40B4-BE49-F238E27FC236}">
                  <a16:creationId xmlns:a16="http://schemas.microsoft.com/office/drawing/2014/main" id="{ACA408AB-AE6C-42BB-925D-EF1D6EF8F0EF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CC6DAD3-09D1-4885-8EF2-F14FB21E970C}"/>
              </a:ext>
            </a:extLst>
          </p:cNvPr>
          <p:cNvGrpSpPr/>
          <p:nvPr/>
        </p:nvGrpSpPr>
        <p:grpSpPr>
          <a:xfrm>
            <a:off x="593678" y="2678919"/>
            <a:ext cx="1664730" cy="287744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31100A5-F311-4906-B0CC-C3C657FA2F74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사각형: 둥근 모서리 4">
              <a:extLst>
                <a:ext uri="{FF2B5EF4-FFF2-40B4-BE49-F238E27FC236}">
                  <a16:creationId xmlns:a16="http://schemas.microsoft.com/office/drawing/2014/main" id="{C26D9382-63DA-44AF-8BE6-B8793F1B6ED6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kern="1200" dirty="0"/>
                <a:t>UX &amp; UI</a:t>
              </a:r>
              <a:endParaRPr lang="ko-KR" altLang="en-US" kern="12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8DA8641-08B5-442E-94DE-E0F1F2E8B276}"/>
              </a:ext>
            </a:extLst>
          </p:cNvPr>
          <p:cNvGrpSpPr/>
          <p:nvPr/>
        </p:nvGrpSpPr>
        <p:grpSpPr>
          <a:xfrm>
            <a:off x="569222" y="2186117"/>
            <a:ext cx="1787812" cy="394693"/>
            <a:chOff x="0" y="1123990"/>
            <a:chExt cx="2088222" cy="1044111"/>
          </a:xfrm>
          <a:solidFill>
            <a:schemeClr val="bg2">
              <a:lumMod val="50000"/>
            </a:schemeClr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579949A1-89A1-4029-9C11-46E2EC519CC3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사각형: 둥근 모서리 4">
              <a:extLst>
                <a:ext uri="{FF2B5EF4-FFF2-40B4-BE49-F238E27FC236}">
                  <a16:creationId xmlns:a16="http://schemas.microsoft.com/office/drawing/2014/main" id="{057D43FC-98A9-42A9-8B34-605FA1B13639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/>
                <a:t>Application</a:t>
              </a:r>
              <a:endParaRPr lang="ko-KR" altLang="en-US" sz="2000" kern="12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48DD331-1B5A-4EB3-A9D4-ECA9488A0B70}"/>
              </a:ext>
            </a:extLst>
          </p:cNvPr>
          <p:cNvGrpSpPr/>
          <p:nvPr/>
        </p:nvGrpSpPr>
        <p:grpSpPr>
          <a:xfrm>
            <a:off x="593678" y="3084162"/>
            <a:ext cx="1664730" cy="287744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5F2EBD6D-9F1D-4F1B-A578-466976F83C19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사각형: 둥근 모서리 4">
              <a:extLst>
                <a:ext uri="{FF2B5EF4-FFF2-40B4-BE49-F238E27FC236}">
                  <a16:creationId xmlns:a16="http://schemas.microsoft.com/office/drawing/2014/main" id="{D7ED144A-5A34-416E-AEEE-B25ACED1D77E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/>
                <a:t>order</a:t>
              </a:r>
              <a:endParaRPr lang="ko-KR" altLang="en-US" sz="2000" kern="12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4750417-561C-41E9-8A15-D3D43C03398C}"/>
              </a:ext>
            </a:extLst>
          </p:cNvPr>
          <p:cNvGrpSpPr/>
          <p:nvPr/>
        </p:nvGrpSpPr>
        <p:grpSpPr>
          <a:xfrm>
            <a:off x="7803579" y="2043146"/>
            <a:ext cx="733349" cy="808891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FFEF6EF-8D0C-403E-9461-2FC8C664FBAB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사각형: 둥근 모서리 4">
              <a:extLst>
                <a:ext uri="{FF2B5EF4-FFF2-40B4-BE49-F238E27FC236}">
                  <a16:creationId xmlns:a16="http://schemas.microsoft.com/office/drawing/2014/main" id="{65591AC1-AF9A-429A-AF9E-548F30FB7452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BD71E54-2A88-4C29-9DEE-4E9BE78C7A34}"/>
              </a:ext>
            </a:extLst>
          </p:cNvPr>
          <p:cNvGrpSpPr/>
          <p:nvPr/>
        </p:nvGrpSpPr>
        <p:grpSpPr>
          <a:xfrm>
            <a:off x="4137951" y="2822791"/>
            <a:ext cx="1664730" cy="287744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172D1F33-3EBE-4CC7-B81B-BC7A2E1B83BD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사각형: 둥근 모서리 4">
              <a:extLst>
                <a:ext uri="{FF2B5EF4-FFF2-40B4-BE49-F238E27FC236}">
                  <a16:creationId xmlns:a16="http://schemas.microsoft.com/office/drawing/2014/main" id="{6B586860-D25A-4A98-9148-34CB18495AED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dirty="0"/>
                <a:t>Data</a:t>
              </a:r>
              <a:endParaRPr lang="ko-KR" altLang="en-US" kern="120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EBB62BB-E485-4E3D-93DF-A4D6074B2696}"/>
              </a:ext>
            </a:extLst>
          </p:cNvPr>
          <p:cNvGrpSpPr/>
          <p:nvPr/>
        </p:nvGrpSpPr>
        <p:grpSpPr>
          <a:xfrm>
            <a:off x="3905447" y="2171683"/>
            <a:ext cx="2182095" cy="394693"/>
            <a:chOff x="0" y="1123990"/>
            <a:chExt cx="2088222" cy="1044111"/>
          </a:xfrm>
          <a:solidFill>
            <a:schemeClr val="bg2">
              <a:lumMod val="50000"/>
            </a:schemeClr>
          </a:solidFill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F06E9EF-7D1B-40D9-9AE3-A17D9547D3EC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사각형: 둥근 모서리 4">
              <a:extLst>
                <a:ext uri="{FF2B5EF4-FFF2-40B4-BE49-F238E27FC236}">
                  <a16:creationId xmlns:a16="http://schemas.microsoft.com/office/drawing/2014/main" id="{76D01870-03B6-4512-BD14-959412B3CA72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5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/>
                <a:t>broker Server</a:t>
              </a:r>
              <a:endParaRPr lang="ko-KR" altLang="en-US" sz="2000" kern="1200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6825DD4-2FEA-408A-8DF1-EC22356E8823}"/>
              </a:ext>
            </a:extLst>
          </p:cNvPr>
          <p:cNvGrpSpPr/>
          <p:nvPr/>
        </p:nvGrpSpPr>
        <p:grpSpPr>
          <a:xfrm>
            <a:off x="8904435" y="1466380"/>
            <a:ext cx="1787812" cy="394693"/>
            <a:chOff x="0" y="1123990"/>
            <a:chExt cx="2088222" cy="1044111"/>
          </a:xfrm>
          <a:solidFill>
            <a:schemeClr val="bg2">
              <a:lumMod val="50000"/>
            </a:schemeClr>
          </a:solidFill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8F17785-6CD9-4095-9A8F-523A8C2EEB87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사각형: 둥근 모서리 4">
              <a:extLst>
                <a:ext uri="{FF2B5EF4-FFF2-40B4-BE49-F238E27FC236}">
                  <a16:creationId xmlns:a16="http://schemas.microsoft.com/office/drawing/2014/main" id="{73003161-1776-4350-B1AC-52BB5C3252C6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kern="1200" dirty="0"/>
                <a:t>Xavier </a:t>
              </a:r>
              <a:r>
                <a:rPr lang="en-US" altLang="ko-KR" sz="1600" kern="1200" dirty="0" err="1"/>
                <a:t>agx</a:t>
              </a:r>
              <a:endParaRPr lang="ko-KR" altLang="en-US" sz="1600" kern="1200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D07FED8-E86D-4E74-A9DD-9A924DD8001E}"/>
              </a:ext>
            </a:extLst>
          </p:cNvPr>
          <p:cNvGrpSpPr/>
          <p:nvPr/>
        </p:nvGrpSpPr>
        <p:grpSpPr>
          <a:xfrm>
            <a:off x="7816510" y="3080068"/>
            <a:ext cx="733349" cy="808891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0D8500CA-CE3D-4324-A001-8B317D96D6ED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사각형: 둥근 모서리 4">
              <a:extLst>
                <a:ext uri="{FF2B5EF4-FFF2-40B4-BE49-F238E27FC236}">
                  <a16:creationId xmlns:a16="http://schemas.microsoft.com/office/drawing/2014/main" id="{20691B3D-63CA-4D79-9ACE-AA6C122173B4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BBC1F1-2AAD-482E-93A1-0774582B1178}"/>
              </a:ext>
            </a:extLst>
          </p:cNvPr>
          <p:cNvGrpSpPr/>
          <p:nvPr/>
        </p:nvGrpSpPr>
        <p:grpSpPr>
          <a:xfrm>
            <a:off x="8603441" y="3302717"/>
            <a:ext cx="1664730" cy="287744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69FFD84E-7A4F-4D23-B627-31264D896E4D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사각형: 둥근 모서리 4">
              <a:extLst>
                <a:ext uri="{FF2B5EF4-FFF2-40B4-BE49-F238E27FC236}">
                  <a16:creationId xmlns:a16="http://schemas.microsoft.com/office/drawing/2014/main" id="{7D8205CE-2774-4DE4-9489-7EA174C0FB4C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dirty="0"/>
                <a:t>map</a:t>
              </a:r>
              <a:endParaRPr lang="ko-KR" altLang="en-US" kern="12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8BD1DD0-2B94-4C1F-92EF-3F81B8991364}"/>
              </a:ext>
            </a:extLst>
          </p:cNvPr>
          <p:cNvGrpSpPr/>
          <p:nvPr/>
        </p:nvGrpSpPr>
        <p:grpSpPr>
          <a:xfrm>
            <a:off x="8615438" y="2419167"/>
            <a:ext cx="1664730" cy="287744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4C1123C6-6F86-4521-A4F0-F46FF7B7D4F6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사각형: 둥근 모서리 4">
              <a:extLst>
                <a:ext uri="{FF2B5EF4-FFF2-40B4-BE49-F238E27FC236}">
                  <a16:creationId xmlns:a16="http://schemas.microsoft.com/office/drawing/2014/main" id="{96C4EAB0-06FF-45B2-B197-9DC2BEFB7F37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 dirty="0" err="1"/>
                <a:t>deepsort</a:t>
              </a:r>
              <a:endParaRPr lang="ko-KR" altLang="en-US" sz="1400" kern="1200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39193CD-5E03-4F02-8DB8-8C72C0F40FE0}"/>
              </a:ext>
            </a:extLst>
          </p:cNvPr>
          <p:cNvGrpSpPr/>
          <p:nvPr/>
        </p:nvGrpSpPr>
        <p:grpSpPr>
          <a:xfrm>
            <a:off x="10678071" y="2419167"/>
            <a:ext cx="1259309" cy="287744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36F45A2F-BDD7-4689-A321-793AF2DC51DB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2" name="사각형: 둥근 모서리 4">
              <a:extLst>
                <a:ext uri="{FF2B5EF4-FFF2-40B4-BE49-F238E27FC236}">
                  <a16:creationId xmlns:a16="http://schemas.microsoft.com/office/drawing/2014/main" id="{D183EFAB-F2DD-47D9-B33E-FE7F749F514D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kern="1200" dirty="0"/>
                <a:t>d435i</a:t>
              </a:r>
              <a:endParaRPr lang="ko-KR" altLang="en-US" kern="1200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19CC870-21EC-4A8C-AF47-A1DFD1533764}"/>
              </a:ext>
            </a:extLst>
          </p:cNvPr>
          <p:cNvGrpSpPr/>
          <p:nvPr/>
        </p:nvGrpSpPr>
        <p:grpSpPr>
          <a:xfrm>
            <a:off x="10680868" y="3303812"/>
            <a:ext cx="1259309" cy="287744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897F28FE-7A27-46B6-9C79-24907F6998EA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8" name="사각형: 둥근 모서리 4">
              <a:extLst>
                <a:ext uri="{FF2B5EF4-FFF2-40B4-BE49-F238E27FC236}">
                  <a16:creationId xmlns:a16="http://schemas.microsoft.com/office/drawing/2014/main" id="{98643E40-BDA3-4F99-B087-19F6757EBC27}"/>
                </a:ext>
              </a:extLst>
            </p:cNvPr>
            <p:cNvSpPr txBox="1"/>
            <p:nvPr/>
          </p:nvSpPr>
          <p:spPr>
            <a:xfrm>
              <a:off x="30581" y="1154572"/>
              <a:ext cx="2027060" cy="9829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dirty="0" err="1"/>
                <a:t>RPLiDAR</a:t>
              </a:r>
              <a:endParaRPr lang="ko-KR" altLang="en-US" kern="1200" dirty="0"/>
            </a:p>
          </p:txBody>
        </p:sp>
      </p:grpSp>
      <p:pic>
        <p:nvPicPr>
          <p:cNvPr id="101" name="그림 10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C6C33F2-4D57-49F9-86FF-6DC0E999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424" y="3179428"/>
            <a:ext cx="583756" cy="648190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BF8A4FB-1E78-4595-BFF4-1AABE3A29E6C}"/>
              </a:ext>
            </a:extLst>
          </p:cNvPr>
          <p:cNvGrpSpPr/>
          <p:nvPr/>
        </p:nvGrpSpPr>
        <p:grpSpPr>
          <a:xfrm rot="5400000">
            <a:off x="9569422" y="4306425"/>
            <a:ext cx="600855" cy="365438"/>
            <a:chOff x="-468348" y="2931819"/>
            <a:chExt cx="936697" cy="365438"/>
          </a:xfrm>
        </p:grpSpPr>
        <p:sp>
          <p:nvSpPr>
            <p:cNvPr id="103" name="화살표: 왼쪽/오른쪽 102">
              <a:extLst>
                <a:ext uri="{FF2B5EF4-FFF2-40B4-BE49-F238E27FC236}">
                  <a16:creationId xmlns:a16="http://schemas.microsoft.com/office/drawing/2014/main" id="{5F05BEF1-6533-4BC2-93D2-9EAD37B513FE}"/>
                </a:ext>
              </a:extLst>
            </p:cNvPr>
            <p:cNvSpPr/>
            <p:nvPr/>
          </p:nvSpPr>
          <p:spPr>
            <a:xfrm rot="10800000">
              <a:off x="-468348" y="2931819"/>
              <a:ext cx="936697" cy="365438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4" name="화살표: 왼쪽/오른쪽 4">
              <a:extLst>
                <a:ext uri="{FF2B5EF4-FFF2-40B4-BE49-F238E27FC236}">
                  <a16:creationId xmlns:a16="http://schemas.microsoft.com/office/drawing/2014/main" id="{A429DEA1-03B3-48B8-BEB0-801A3047C3B1}"/>
                </a:ext>
              </a:extLst>
            </p:cNvPr>
            <p:cNvSpPr txBox="1"/>
            <p:nvPr/>
          </p:nvSpPr>
          <p:spPr>
            <a:xfrm rot="21600000">
              <a:off x="-358717" y="3004907"/>
              <a:ext cx="717435" cy="2192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/>
            </a:p>
          </p:txBody>
        </p:sp>
      </p:grp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E6A278BF-72A6-463A-BB29-4D8B11590272}"/>
              </a:ext>
            </a:extLst>
          </p:cNvPr>
          <p:cNvSpPr/>
          <p:nvPr/>
        </p:nvSpPr>
        <p:spPr>
          <a:xfrm rot="10800000">
            <a:off x="10302906" y="2476064"/>
            <a:ext cx="310697" cy="14986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88757A4E-125A-4D0C-9532-3109B2BD73C8}"/>
              </a:ext>
            </a:extLst>
          </p:cNvPr>
          <p:cNvSpPr/>
          <p:nvPr/>
        </p:nvSpPr>
        <p:spPr>
          <a:xfrm rot="10800000">
            <a:off x="10305709" y="3374902"/>
            <a:ext cx="310697" cy="14986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C253CDA-BC63-4A34-8659-63F4883D17C9}"/>
              </a:ext>
            </a:extLst>
          </p:cNvPr>
          <p:cNvGrpSpPr/>
          <p:nvPr/>
        </p:nvGrpSpPr>
        <p:grpSpPr>
          <a:xfrm>
            <a:off x="4375672" y="5151961"/>
            <a:ext cx="3264718" cy="311815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D3C83D55-C553-48D0-8404-48D60E78AC7F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5" name="사각형: 둥근 모서리 4">
              <a:extLst>
                <a:ext uri="{FF2B5EF4-FFF2-40B4-BE49-F238E27FC236}">
                  <a16:creationId xmlns:a16="http://schemas.microsoft.com/office/drawing/2014/main" id="{0262E7C6-FF64-41C6-B2CC-829DC6291C04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kern="1200" dirty="0"/>
                <a:t>communication</a:t>
              </a:r>
              <a:endParaRPr lang="ko-KR" altLang="en-US" kern="1200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FFAB2A2-F11E-411B-8DDB-DE2A5AFCF213}"/>
              </a:ext>
            </a:extLst>
          </p:cNvPr>
          <p:cNvGrpSpPr/>
          <p:nvPr/>
        </p:nvGrpSpPr>
        <p:grpSpPr>
          <a:xfrm>
            <a:off x="4380778" y="5698192"/>
            <a:ext cx="3264718" cy="311815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E532C853-4133-475E-9B7A-BBD53FA35019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1" name="사각형: 둥근 모서리 4">
              <a:extLst>
                <a:ext uri="{FF2B5EF4-FFF2-40B4-BE49-F238E27FC236}">
                  <a16:creationId xmlns:a16="http://schemas.microsoft.com/office/drawing/2014/main" id="{0E575217-6DC5-4892-B744-CC823E229FE1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dirty="0"/>
                <a:t>Wheel(Hoverboard)</a:t>
              </a:r>
              <a:endParaRPr lang="ko-KR" altLang="en-US" kern="1200" dirty="0"/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1379F9C-EB98-44FE-A4A1-C4EB3F32ED77}"/>
              </a:ext>
            </a:extLst>
          </p:cNvPr>
          <p:cNvGrpSpPr/>
          <p:nvPr/>
        </p:nvGrpSpPr>
        <p:grpSpPr>
          <a:xfrm>
            <a:off x="8480952" y="5707325"/>
            <a:ext cx="3264718" cy="311815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B116DC35-2ED0-482E-8743-89F4932D9290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4" name="사각형: 둥근 모서리 4">
              <a:extLst>
                <a:ext uri="{FF2B5EF4-FFF2-40B4-BE49-F238E27FC236}">
                  <a16:creationId xmlns:a16="http://schemas.microsoft.com/office/drawing/2014/main" id="{3558AB53-157A-4394-BE21-7C7745407485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dirty="0" err="1"/>
                <a:t>h</a:t>
              </a:r>
              <a:r>
                <a:rPr lang="en-US" altLang="ko-KR" kern="1200" dirty="0" err="1"/>
                <a:t>over</a:t>
              </a:r>
              <a:r>
                <a:rPr lang="en-US" altLang="ko-KR" dirty="0" err="1"/>
                <a:t>_control.ino</a:t>
              </a:r>
              <a:endParaRPr lang="ko-KR" altLang="en-US" kern="1200" dirty="0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5948D46D-6E5C-41B8-8F8B-208D90E0B130}"/>
              </a:ext>
            </a:extLst>
          </p:cNvPr>
          <p:cNvGrpSpPr/>
          <p:nvPr/>
        </p:nvGrpSpPr>
        <p:grpSpPr>
          <a:xfrm>
            <a:off x="8464174" y="5155550"/>
            <a:ext cx="3264718" cy="311815"/>
            <a:chOff x="0" y="1123990"/>
            <a:chExt cx="2088222" cy="1044111"/>
          </a:xfrm>
          <a:solidFill>
            <a:schemeClr val="tx1"/>
          </a:solidFill>
        </p:grpSpPr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CD2D4AF8-CB50-4B94-A4A9-88CED11060C5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사각형: 둥근 모서리 4">
              <a:extLst>
                <a:ext uri="{FF2B5EF4-FFF2-40B4-BE49-F238E27FC236}">
                  <a16:creationId xmlns:a16="http://schemas.microsoft.com/office/drawing/2014/main" id="{FD3AAED5-2F2B-4986-BF6A-9B46D3183065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dirty="0"/>
                <a:t>m</a:t>
              </a:r>
              <a:r>
                <a:rPr lang="en-US" altLang="ko-KR" kern="1200" dirty="0"/>
                <a:t>qtt_control.py</a:t>
              </a:r>
              <a:endParaRPr lang="ko-KR" altLang="en-US" kern="1200" dirty="0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AB28C25B-46F1-48C1-9002-A326DDE040BF}"/>
              </a:ext>
            </a:extLst>
          </p:cNvPr>
          <p:cNvGrpSpPr/>
          <p:nvPr/>
        </p:nvGrpSpPr>
        <p:grpSpPr>
          <a:xfrm>
            <a:off x="7721756" y="5205463"/>
            <a:ext cx="656540" cy="248014"/>
            <a:chOff x="-468348" y="2931819"/>
            <a:chExt cx="936697" cy="365438"/>
          </a:xfrm>
          <a:solidFill>
            <a:schemeClr val="tx1"/>
          </a:solidFill>
        </p:grpSpPr>
        <p:sp>
          <p:nvSpPr>
            <p:cNvPr id="129" name="화살표: 왼쪽/오른쪽 128">
              <a:extLst>
                <a:ext uri="{FF2B5EF4-FFF2-40B4-BE49-F238E27FC236}">
                  <a16:creationId xmlns:a16="http://schemas.microsoft.com/office/drawing/2014/main" id="{ECC567EA-5442-403D-B6A8-A075371AB316}"/>
                </a:ext>
              </a:extLst>
            </p:cNvPr>
            <p:cNvSpPr/>
            <p:nvPr/>
          </p:nvSpPr>
          <p:spPr>
            <a:xfrm rot="10800000">
              <a:off x="-468348" y="2931819"/>
              <a:ext cx="936697" cy="365438"/>
            </a:xfrm>
            <a:prstGeom prst="left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화살표: 왼쪽/오른쪽 4">
              <a:extLst>
                <a:ext uri="{FF2B5EF4-FFF2-40B4-BE49-F238E27FC236}">
                  <a16:creationId xmlns:a16="http://schemas.microsoft.com/office/drawing/2014/main" id="{2F088058-D4B6-4CF9-97F6-B90286FB7B53}"/>
                </a:ext>
              </a:extLst>
            </p:cNvPr>
            <p:cNvSpPr txBox="1"/>
            <p:nvPr/>
          </p:nvSpPr>
          <p:spPr>
            <a:xfrm rot="21600000">
              <a:off x="-358717" y="3004907"/>
              <a:ext cx="717435" cy="21926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99A86824-294F-4135-A51D-BDC3ECEB4FC3}"/>
              </a:ext>
            </a:extLst>
          </p:cNvPr>
          <p:cNvGrpSpPr/>
          <p:nvPr/>
        </p:nvGrpSpPr>
        <p:grpSpPr>
          <a:xfrm>
            <a:off x="7740473" y="5711928"/>
            <a:ext cx="656540" cy="248014"/>
            <a:chOff x="-468348" y="2931819"/>
            <a:chExt cx="936697" cy="365438"/>
          </a:xfrm>
          <a:solidFill>
            <a:schemeClr val="tx1"/>
          </a:solidFill>
        </p:grpSpPr>
        <p:sp>
          <p:nvSpPr>
            <p:cNvPr id="138" name="화살표: 왼쪽/오른쪽 137">
              <a:extLst>
                <a:ext uri="{FF2B5EF4-FFF2-40B4-BE49-F238E27FC236}">
                  <a16:creationId xmlns:a16="http://schemas.microsoft.com/office/drawing/2014/main" id="{87315165-5EDB-4B8D-ABB3-1BE8C34DEFB8}"/>
                </a:ext>
              </a:extLst>
            </p:cNvPr>
            <p:cNvSpPr/>
            <p:nvPr/>
          </p:nvSpPr>
          <p:spPr>
            <a:xfrm rot="10800000">
              <a:off x="-468348" y="2931819"/>
              <a:ext cx="936697" cy="365438"/>
            </a:xfrm>
            <a:prstGeom prst="left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9" name="화살표: 왼쪽/오른쪽 4">
              <a:extLst>
                <a:ext uri="{FF2B5EF4-FFF2-40B4-BE49-F238E27FC236}">
                  <a16:creationId xmlns:a16="http://schemas.microsoft.com/office/drawing/2014/main" id="{04754AFB-62E5-4811-AF05-9F62621F2770}"/>
                </a:ext>
              </a:extLst>
            </p:cNvPr>
            <p:cNvSpPr txBox="1"/>
            <p:nvPr/>
          </p:nvSpPr>
          <p:spPr>
            <a:xfrm rot="21600000">
              <a:off x="-358717" y="3004907"/>
              <a:ext cx="717435" cy="21926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600" kern="1200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2E9DDE8-AC7A-495A-B3D5-59FAED742E84}"/>
              </a:ext>
            </a:extLst>
          </p:cNvPr>
          <p:cNvSpPr txBox="1"/>
          <p:nvPr/>
        </p:nvSpPr>
        <p:spPr>
          <a:xfrm>
            <a:off x="10167456" y="4305927"/>
            <a:ext cx="154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Sensor data</a:t>
            </a:r>
            <a:endParaRPr lang="ko-KR" alt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19FA221-EEF2-4AF5-AB3A-578925489C81}"/>
              </a:ext>
            </a:extLst>
          </p:cNvPr>
          <p:cNvSpPr txBox="1"/>
          <p:nvPr/>
        </p:nvSpPr>
        <p:spPr>
          <a:xfrm>
            <a:off x="7595152" y="4248602"/>
            <a:ext cx="208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STM32</a:t>
            </a:r>
            <a:endParaRPr lang="ko-KR" altLang="en-US" dirty="0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81D524F2-F60C-4154-A88D-09E0E69E4187}"/>
              </a:ext>
            </a:extLst>
          </p:cNvPr>
          <p:cNvGrpSpPr/>
          <p:nvPr/>
        </p:nvGrpSpPr>
        <p:grpSpPr>
          <a:xfrm>
            <a:off x="7099166" y="4631945"/>
            <a:ext cx="1787812" cy="394693"/>
            <a:chOff x="0" y="1123990"/>
            <a:chExt cx="2088222" cy="1044111"/>
          </a:xfrm>
          <a:solidFill>
            <a:schemeClr val="bg2">
              <a:lumMod val="50000"/>
            </a:schemeClr>
          </a:solidFill>
        </p:grpSpPr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4D94C7AE-5966-46C4-BBEF-0982BFECD9E6}"/>
                </a:ext>
              </a:extLst>
            </p:cNvPr>
            <p:cNvSpPr/>
            <p:nvPr/>
          </p:nvSpPr>
          <p:spPr>
            <a:xfrm>
              <a:off x="0" y="1123990"/>
              <a:ext cx="2088222" cy="1044111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4" name="사각형: 둥근 모서리 4">
              <a:extLst>
                <a:ext uri="{FF2B5EF4-FFF2-40B4-BE49-F238E27FC236}">
                  <a16:creationId xmlns:a16="http://schemas.microsoft.com/office/drawing/2014/main" id="{B9FE72A8-A427-4798-8382-6364D004E749}"/>
                </a:ext>
              </a:extLst>
            </p:cNvPr>
            <p:cNvSpPr txBox="1"/>
            <p:nvPr/>
          </p:nvSpPr>
          <p:spPr>
            <a:xfrm>
              <a:off x="30581" y="1154571"/>
              <a:ext cx="2027060" cy="9829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 err="1"/>
                <a:t>Arduin</a:t>
              </a:r>
              <a:r>
                <a:rPr lang="en-US" altLang="ko-KR" sz="2000" dirty="0"/>
                <a:t> uno</a:t>
              </a:r>
              <a:endParaRPr lang="ko-KR" altLang="en-US" sz="2000" kern="1200" dirty="0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3BBABAD5-2445-454E-B26C-F333F7A13ABE}"/>
              </a:ext>
            </a:extLst>
          </p:cNvPr>
          <p:cNvSpPr txBox="1"/>
          <p:nvPr/>
        </p:nvSpPr>
        <p:spPr>
          <a:xfrm>
            <a:off x="2590175" y="2321277"/>
            <a:ext cx="130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6521BA-4F33-474D-8C78-A80227F6F4F9}"/>
              </a:ext>
            </a:extLst>
          </p:cNvPr>
          <p:cNvSpPr txBox="1"/>
          <p:nvPr/>
        </p:nvSpPr>
        <p:spPr>
          <a:xfrm>
            <a:off x="6240699" y="2321277"/>
            <a:ext cx="130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CD74B9-2D26-4D52-B83D-F2A7C425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715" y="1335124"/>
            <a:ext cx="685800" cy="619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C086D1-CEB7-439B-9F1E-D501203F0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538" y="2086876"/>
            <a:ext cx="631414" cy="6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C67BB1-BA8D-4F83-8A64-C0051A2DB9D2}"/>
              </a:ext>
            </a:extLst>
          </p:cNvPr>
          <p:cNvSpPr/>
          <p:nvPr/>
        </p:nvSpPr>
        <p:spPr>
          <a:xfrm>
            <a:off x="9790981" y="6466839"/>
            <a:ext cx="2337759" cy="1841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5174826" cy="2092880"/>
              <a:chOff x="2700072" y="2021840"/>
              <a:chExt cx="7046422" cy="28498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743745" y="2734295"/>
                <a:ext cx="7002749" cy="213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팀 구성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및 역할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892</Words>
  <Application>Microsoft Office PowerPoint</Application>
  <PresentationFormat>와이드스크린</PresentationFormat>
  <Paragraphs>223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docs-Calibri</vt:lpstr>
      <vt:lpstr>HY견고딕</vt:lpstr>
      <vt:lpstr>나눔스퀘어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박준수</cp:lastModifiedBy>
  <cp:revision>27</cp:revision>
  <dcterms:created xsi:type="dcterms:W3CDTF">2019-12-23T00:32:35Z</dcterms:created>
  <dcterms:modified xsi:type="dcterms:W3CDTF">2021-12-01T04:12:13Z</dcterms:modified>
</cp:coreProperties>
</file>